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T" initials="KT" lastIdx="3" clrIdx="0">
    <p:extLst>
      <p:ext uri="{19B8F6BF-5375-455C-9EA6-DF929625EA0E}">
        <p15:presenceInfo xmlns:p15="http://schemas.microsoft.com/office/powerpoint/2012/main" userId="K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17T18:11:04.205" idx="3">
    <p:pos x="5505" y="-44"/>
    <p:text>can we do something to make the name of the College more prominent?</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2-17T18:09:08.220" idx="1">
    <p:pos x="6576" y="240"/>
    <p:text>seats missing here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2-17T18:10:19.292" idx="2">
    <p:pos x="5308" y="22"/>
    <p:text>is the font size same throughout the document? We should try and maintain the same</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3A7A97-4D02-4473-988C-3C5D18110589}"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6477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3A7A97-4D02-4473-988C-3C5D18110589}"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192438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3A7A97-4D02-4473-988C-3C5D18110589}"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23748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3A7A97-4D02-4473-988C-3C5D18110589}"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326159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3A7A97-4D02-4473-988C-3C5D18110589}"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392090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3A7A97-4D02-4473-988C-3C5D18110589}"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20143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3A7A97-4D02-4473-988C-3C5D18110589}" type="datetimeFigureOut">
              <a:rPr lang="en-GB" smtClean="0"/>
              <a:t>17/02/2023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135626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3A7A97-4D02-4473-988C-3C5D18110589}" type="datetimeFigureOut">
              <a:rPr lang="en-GB" smtClean="0"/>
              <a:t>17/02/2023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308283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A7A97-4D02-4473-988C-3C5D18110589}" type="datetimeFigureOut">
              <a:rPr lang="en-GB" smtClean="0"/>
              <a:t>17/02/2023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72703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3A7A97-4D02-4473-988C-3C5D18110589}"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321693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3A7A97-4D02-4473-988C-3C5D18110589}"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E5396-78AE-4325-903D-FE2D99D205BD}" type="slidenum">
              <a:rPr lang="en-GB" smtClean="0"/>
              <a:t>‹#›</a:t>
            </a:fld>
            <a:endParaRPr lang="en-GB"/>
          </a:p>
        </p:txBody>
      </p:sp>
    </p:spTree>
    <p:extLst>
      <p:ext uri="{BB962C8B-B14F-4D97-AF65-F5344CB8AC3E}">
        <p14:creationId xmlns:p14="http://schemas.microsoft.com/office/powerpoint/2010/main" val="387344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A7A97-4D02-4473-988C-3C5D18110589}" type="datetimeFigureOut">
              <a:rPr lang="en-GB" smtClean="0"/>
              <a:t>17/02/2023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E5396-78AE-4325-903D-FE2D99D205BD}" type="slidenum">
              <a:rPr lang="en-GB" smtClean="0"/>
              <a:t>‹#›</a:t>
            </a:fld>
            <a:endParaRPr lang="en-GB"/>
          </a:p>
        </p:txBody>
      </p:sp>
    </p:spTree>
    <p:extLst>
      <p:ext uri="{BB962C8B-B14F-4D97-AF65-F5344CB8AC3E}">
        <p14:creationId xmlns:p14="http://schemas.microsoft.com/office/powerpoint/2010/main" val="383323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comments" Target="../comments/comment3.xml"/><Relationship Id="rId5" Type="http://schemas.openxmlformats.org/officeDocument/2006/relationships/image" Target="../media/image3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4" name="Rectangle 3"/>
          <p:cNvSpPr/>
          <p:nvPr/>
        </p:nvSpPr>
        <p:spPr>
          <a:xfrm>
            <a:off x="-1" y="2521130"/>
            <a:ext cx="4043980" cy="4336869"/>
          </a:xfrm>
          <a:custGeom>
            <a:avLst/>
            <a:gdLst>
              <a:gd name="connsiteX0" fmla="*/ 0 w 3556799"/>
              <a:gd name="connsiteY0" fmla="*/ 0 h 2769326"/>
              <a:gd name="connsiteX1" fmla="*/ 3556799 w 3556799"/>
              <a:gd name="connsiteY1" fmla="*/ 0 h 2769326"/>
              <a:gd name="connsiteX2" fmla="*/ 3556799 w 3556799"/>
              <a:gd name="connsiteY2" fmla="*/ 2769326 h 2769326"/>
              <a:gd name="connsiteX3" fmla="*/ 0 w 3556799"/>
              <a:gd name="connsiteY3" fmla="*/ 2769326 h 2769326"/>
              <a:gd name="connsiteX4" fmla="*/ 0 w 3556799"/>
              <a:gd name="connsiteY4" fmla="*/ 0 h 2769326"/>
              <a:gd name="connsiteX0" fmla="*/ 0 w 3556799"/>
              <a:gd name="connsiteY0" fmla="*/ 0 h 2769326"/>
              <a:gd name="connsiteX1" fmla="*/ 836024 w 3556799"/>
              <a:gd name="connsiteY1" fmla="*/ 0 h 2769326"/>
              <a:gd name="connsiteX2" fmla="*/ 3556799 w 3556799"/>
              <a:gd name="connsiteY2" fmla="*/ 0 h 2769326"/>
              <a:gd name="connsiteX3" fmla="*/ 3556799 w 3556799"/>
              <a:gd name="connsiteY3" fmla="*/ 2769326 h 2769326"/>
              <a:gd name="connsiteX4" fmla="*/ 0 w 3556799"/>
              <a:gd name="connsiteY4" fmla="*/ 2769326 h 2769326"/>
              <a:gd name="connsiteX5" fmla="*/ 0 w 3556799"/>
              <a:gd name="connsiteY5" fmla="*/ 0 h 2769326"/>
              <a:gd name="connsiteX0" fmla="*/ 0 w 3556799"/>
              <a:gd name="connsiteY0" fmla="*/ 1410788 h 4180114"/>
              <a:gd name="connsiteX1" fmla="*/ 1254035 w 3556799"/>
              <a:gd name="connsiteY1" fmla="*/ 0 h 4180114"/>
              <a:gd name="connsiteX2" fmla="*/ 3556799 w 3556799"/>
              <a:gd name="connsiteY2" fmla="*/ 1410788 h 4180114"/>
              <a:gd name="connsiteX3" fmla="*/ 3556799 w 3556799"/>
              <a:gd name="connsiteY3" fmla="*/ 4180114 h 4180114"/>
              <a:gd name="connsiteX4" fmla="*/ 0 w 3556799"/>
              <a:gd name="connsiteY4" fmla="*/ 4180114 h 4180114"/>
              <a:gd name="connsiteX5" fmla="*/ 0 w 3556799"/>
              <a:gd name="connsiteY5" fmla="*/ 1410788 h 4180114"/>
              <a:gd name="connsiteX0" fmla="*/ 0 w 3556799"/>
              <a:gd name="connsiteY0" fmla="*/ 1567543 h 4336869"/>
              <a:gd name="connsiteX1" fmla="*/ 1332413 w 3556799"/>
              <a:gd name="connsiteY1" fmla="*/ 0 h 4336869"/>
              <a:gd name="connsiteX2" fmla="*/ 3556799 w 3556799"/>
              <a:gd name="connsiteY2" fmla="*/ 1567543 h 4336869"/>
              <a:gd name="connsiteX3" fmla="*/ 3556799 w 3556799"/>
              <a:gd name="connsiteY3" fmla="*/ 4336869 h 4336869"/>
              <a:gd name="connsiteX4" fmla="*/ 0 w 3556799"/>
              <a:gd name="connsiteY4" fmla="*/ 4336869 h 4336869"/>
              <a:gd name="connsiteX5" fmla="*/ 0 w 3556799"/>
              <a:gd name="connsiteY5" fmla="*/ 1567543 h 4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799" h="4336869">
                <a:moveTo>
                  <a:pt x="0" y="1567543"/>
                </a:moveTo>
                <a:lnTo>
                  <a:pt x="1332413" y="0"/>
                </a:lnTo>
                <a:lnTo>
                  <a:pt x="3556799" y="1567543"/>
                </a:lnTo>
                <a:lnTo>
                  <a:pt x="3556799" y="4336869"/>
                </a:lnTo>
                <a:lnTo>
                  <a:pt x="0" y="4336869"/>
                </a:lnTo>
                <a:lnTo>
                  <a:pt x="0" y="1567543"/>
                </a:lnTo>
                <a:close/>
              </a:path>
            </a:pathLst>
          </a:custGeom>
          <a:solidFill>
            <a:srgbClr val="5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accent5"/>
              </a:solidFill>
              <a:latin typeface="Arial Rounded MT Bold" panose="020F0704030504030204" pitchFamily="34" charset="0"/>
            </a:endParaRPr>
          </a:p>
          <a:p>
            <a:pPr algn="ctr"/>
            <a:endParaRPr lang="en-GB" dirty="0">
              <a:solidFill>
                <a:schemeClr val="accent5"/>
              </a:solidFill>
              <a:latin typeface="Arial Rounded MT Bold" panose="020F0704030504030204" pitchFamily="34" charset="0"/>
            </a:endParaRPr>
          </a:p>
          <a:p>
            <a:pPr algn="ctr"/>
            <a:endParaRPr lang="en-GB" dirty="0" smtClean="0">
              <a:solidFill>
                <a:schemeClr val="accent5"/>
              </a:solidFill>
              <a:latin typeface="Arial Rounded MT Bold" panose="020F0704030504030204" pitchFamily="34" charset="0"/>
            </a:endParaRPr>
          </a:p>
          <a:p>
            <a:pPr algn="ctr"/>
            <a:endParaRPr lang="en-GB" dirty="0">
              <a:solidFill>
                <a:schemeClr val="accent5"/>
              </a:solidFill>
              <a:latin typeface="Arial Rounded MT Bold" panose="020F0704030504030204" pitchFamily="34" charset="0"/>
            </a:endParaRPr>
          </a:p>
          <a:p>
            <a:endParaRPr lang="en-GB" dirty="0">
              <a:solidFill>
                <a:schemeClr val="accent5"/>
              </a:solidFill>
            </a:endParaRPr>
          </a:p>
        </p:txBody>
      </p:sp>
      <p:sp>
        <p:nvSpPr>
          <p:cNvPr id="6" name="Rectangle 5"/>
          <p:cNvSpPr/>
          <p:nvPr/>
        </p:nvSpPr>
        <p:spPr>
          <a:xfrm>
            <a:off x="4043984" y="4088674"/>
            <a:ext cx="3925222" cy="2769326"/>
          </a:xfrm>
          <a:custGeom>
            <a:avLst/>
            <a:gdLst>
              <a:gd name="connsiteX0" fmla="*/ 0 w 3556799"/>
              <a:gd name="connsiteY0" fmla="*/ 0 h 2769326"/>
              <a:gd name="connsiteX1" fmla="*/ 3556799 w 3556799"/>
              <a:gd name="connsiteY1" fmla="*/ 0 h 2769326"/>
              <a:gd name="connsiteX2" fmla="*/ 3556799 w 3556799"/>
              <a:gd name="connsiteY2" fmla="*/ 2769326 h 2769326"/>
              <a:gd name="connsiteX3" fmla="*/ 0 w 3556799"/>
              <a:gd name="connsiteY3" fmla="*/ 2769326 h 2769326"/>
              <a:gd name="connsiteX4" fmla="*/ 0 w 3556799"/>
              <a:gd name="connsiteY4" fmla="*/ 0 h 2769326"/>
              <a:gd name="connsiteX0" fmla="*/ 0 w 3556799"/>
              <a:gd name="connsiteY0" fmla="*/ 0 h 2769326"/>
              <a:gd name="connsiteX1" fmla="*/ 3556799 w 3556799"/>
              <a:gd name="connsiteY1" fmla="*/ 979715 h 2769326"/>
              <a:gd name="connsiteX2" fmla="*/ 3556799 w 3556799"/>
              <a:gd name="connsiteY2" fmla="*/ 2769326 h 2769326"/>
              <a:gd name="connsiteX3" fmla="*/ 0 w 3556799"/>
              <a:gd name="connsiteY3" fmla="*/ 2769326 h 2769326"/>
              <a:gd name="connsiteX4" fmla="*/ 0 w 3556799"/>
              <a:gd name="connsiteY4" fmla="*/ 0 h 2769326"/>
              <a:gd name="connsiteX0" fmla="*/ 0 w 3556799"/>
              <a:gd name="connsiteY0" fmla="*/ 0 h 2769326"/>
              <a:gd name="connsiteX1" fmla="*/ 3556799 w 3556799"/>
              <a:gd name="connsiteY1" fmla="*/ 888275 h 2769326"/>
              <a:gd name="connsiteX2" fmla="*/ 3556799 w 3556799"/>
              <a:gd name="connsiteY2" fmla="*/ 2769326 h 2769326"/>
              <a:gd name="connsiteX3" fmla="*/ 0 w 3556799"/>
              <a:gd name="connsiteY3" fmla="*/ 2769326 h 2769326"/>
              <a:gd name="connsiteX4" fmla="*/ 0 w 3556799"/>
              <a:gd name="connsiteY4" fmla="*/ 0 h 2769326"/>
              <a:gd name="connsiteX0" fmla="*/ 0 w 3556799"/>
              <a:gd name="connsiteY0" fmla="*/ 0 h 2769326"/>
              <a:gd name="connsiteX1" fmla="*/ 3556799 w 3556799"/>
              <a:gd name="connsiteY1" fmla="*/ 927463 h 2769326"/>
              <a:gd name="connsiteX2" fmla="*/ 3556799 w 3556799"/>
              <a:gd name="connsiteY2" fmla="*/ 2769326 h 2769326"/>
              <a:gd name="connsiteX3" fmla="*/ 0 w 3556799"/>
              <a:gd name="connsiteY3" fmla="*/ 2769326 h 2769326"/>
              <a:gd name="connsiteX4" fmla="*/ 0 w 3556799"/>
              <a:gd name="connsiteY4" fmla="*/ 0 h 2769326"/>
              <a:gd name="connsiteX0" fmla="*/ 0 w 3556799"/>
              <a:gd name="connsiteY0" fmla="*/ 0 h 2769326"/>
              <a:gd name="connsiteX1" fmla="*/ 3556799 w 3556799"/>
              <a:gd name="connsiteY1" fmla="*/ 953589 h 2769326"/>
              <a:gd name="connsiteX2" fmla="*/ 3556799 w 3556799"/>
              <a:gd name="connsiteY2" fmla="*/ 2769326 h 2769326"/>
              <a:gd name="connsiteX3" fmla="*/ 0 w 3556799"/>
              <a:gd name="connsiteY3" fmla="*/ 2769326 h 2769326"/>
              <a:gd name="connsiteX4" fmla="*/ 0 w 3556799"/>
              <a:gd name="connsiteY4" fmla="*/ 0 h 276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799" h="2769326">
                <a:moveTo>
                  <a:pt x="0" y="0"/>
                </a:moveTo>
                <a:lnTo>
                  <a:pt x="3556799" y="953589"/>
                </a:lnTo>
                <a:lnTo>
                  <a:pt x="3556799" y="2769326"/>
                </a:lnTo>
                <a:lnTo>
                  <a:pt x="0" y="2769326"/>
                </a:lnTo>
                <a:lnTo>
                  <a:pt x="0" y="0"/>
                </a:lnTo>
                <a:close/>
              </a:path>
            </a:pathLst>
          </a:custGeom>
          <a:solidFill>
            <a:srgbClr val="5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969206" y="3644536"/>
            <a:ext cx="4228171" cy="3213463"/>
          </a:xfrm>
          <a:custGeom>
            <a:avLst/>
            <a:gdLst>
              <a:gd name="connsiteX0" fmla="*/ 0 w 3556799"/>
              <a:gd name="connsiteY0" fmla="*/ 0 h 2769326"/>
              <a:gd name="connsiteX1" fmla="*/ 3556799 w 3556799"/>
              <a:gd name="connsiteY1" fmla="*/ 0 h 2769326"/>
              <a:gd name="connsiteX2" fmla="*/ 3556799 w 3556799"/>
              <a:gd name="connsiteY2" fmla="*/ 2769326 h 2769326"/>
              <a:gd name="connsiteX3" fmla="*/ 0 w 3556799"/>
              <a:gd name="connsiteY3" fmla="*/ 2769326 h 2769326"/>
              <a:gd name="connsiteX4" fmla="*/ 0 w 3556799"/>
              <a:gd name="connsiteY4" fmla="*/ 0 h 2769326"/>
              <a:gd name="connsiteX0" fmla="*/ 0 w 3569862"/>
              <a:gd name="connsiteY0" fmla="*/ 953589 h 2769326"/>
              <a:gd name="connsiteX1" fmla="*/ 3569862 w 3569862"/>
              <a:gd name="connsiteY1" fmla="*/ 0 h 2769326"/>
              <a:gd name="connsiteX2" fmla="*/ 3569862 w 3569862"/>
              <a:gd name="connsiteY2" fmla="*/ 2769326 h 2769326"/>
              <a:gd name="connsiteX3" fmla="*/ 13063 w 3569862"/>
              <a:gd name="connsiteY3" fmla="*/ 2769326 h 2769326"/>
              <a:gd name="connsiteX4" fmla="*/ 0 w 3569862"/>
              <a:gd name="connsiteY4" fmla="*/ 953589 h 2769326"/>
              <a:gd name="connsiteX0" fmla="*/ 0 w 3569862"/>
              <a:gd name="connsiteY0" fmla="*/ 953589 h 2769326"/>
              <a:gd name="connsiteX1" fmla="*/ 1050689 w 3569862"/>
              <a:gd name="connsiteY1" fmla="*/ 692332 h 2769326"/>
              <a:gd name="connsiteX2" fmla="*/ 3569862 w 3569862"/>
              <a:gd name="connsiteY2" fmla="*/ 0 h 2769326"/>
              <a:gd name="connsiteX3" fmla="*/ 3569862 w 3569862"/>
              <a:gd name="connsiteY3" fmla="*/ 2769326 h 2769326"/>
              <a:gd name="connsiteX4" fmla="*/ 13063 w 3569862"/>
              <a:gd name="connsiteY4" fmla="*/ 2769326 h 2769326"/>
              <a:gd name="connsiteX5" fmla="*/ 0 w 3569862"/>
              <a:gd name="connsiteY5" fmla="*/ 953589 h 2769326"/>
              <a:gd name="connsiteX0" fmla="*/ 0 w 3569862"/>
              <a:gd name="connsiteY0" fmla="*/ 953589 h 2769326"/>
              <a:gd name="connsiteX1" fmla="*/ 1129066 w 3569862"/>
              <a:gd name="connsiteY1" fmla="*/ 1084217 h 2769326"/>
              <a:gd name="connsiteX2" fmla="*/ 3569862 w 3569862"/>
              <a:gd name="connsiteY2" fmla="*/ 0 h 2769326"/>
              <a:gd name="connsiteX3" fmla="*/ 3569862 w 3569862"/>
              <a:gd name="connsiteY3" fmla="*/ 2769326 h 2769326"/>
              <a:gd name="connsiteX4" fmla="*/ 13063 w 3569862"/>
              <a:gd name="connsiteY4" fmla="*/ 2769326 h 2769326"/>
              <a:gd name="connsiteX5" fmla="*/ 0 w 3569862"/>
              <a:gd name="connsiteY5" fmla="*/ 953589 h 2769326"/>
              <a:gd name="connsiteX0" fmla="*/ 0 w 3569862"/>
              <a:gd name="connsiteY0" fmla="*/ 953589 h 2769326"/>
              <a:gd name="connsiteX1" fmla="*/ 1129066 w 3569862"/>
              <a:gd name="connsiteY1" fmla="*/ 1227909 h 2769326"/>
              <a:gd name="connsiteX2" fmla="*/ 3569862 w 3569862"/>
              <a:gd name="connsiteY2" fmla="*/ 0 h 2769326"/>
              <a:gd name="connsiteX3" fmla="*/ 3569862 w 3569862"/>
              <a:gd name="connsiteY3" fmla="*/ 2769326 h 2769326"/>
              <a:gd name="connsiteX4" fmla="*/ 13063 w 3569862"/>
              <a:gd name="connsiteY4" fmla="*/ 2769326 h 2769326"/>
              <a:gd name="connsiteX5" fmla="*/ 0 w 3569862"/>
              <a:gd name="connsiteY5" fmla="*/ 953589 h 2769326"/>
              <a:gd name="connsiteX0" fmla="*/ 0 w 3569862"/>
              <a:gd name="connsiteY0" fmla="*/ 1397726 h 3213463"/>
              <a:gd name="connsiteX1" fmla="*/ 1129066 w 3569862"/>
              <a:gd name="connsiteY1" fmla="*/ 1672046 h 3213463"/>
              <a:gd name="connsiteX2" fmla="*/ 3569862 w 3569862"/>
              <a:gd name="connsiteY2" fmla="*/ 0 h 3213463"/>
              <a:gd name="connsiteX3" fmla="*/ 3569862 w 3569862"/>
              <a:gd name="connsiteY3" fmla="*/ 3213463 h 3213463"/>
              <a:gd name="connsiteX4" fmla="*/ 13063 w 3569862"/>
              <a:gd name="connsiteY4" fmla="*/ 3213463 h 3213463"/>
              <a:gd name="connsiteX5" fmla="*/ 0 w 3569862"/>
              <a:gd name="connsiteY5" fmla="*/ 1397726 h 321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9862" h="3213463">
                <a:moveTo>
                  <a:pt x="0" y="1397726"/>
                </a:moveTo>
                <a:lnTo>
                  <a:pt x="1129066" y="1672046"/>
                </a:lnTo>
                <a:lnTo>
                  <a:pt x="3569862" y="0"/>
                </a:lnTo>
                <a:lnTo>
                  <a:pt x="3569862" y="3213463"/>
                </a:lnTo>
                <a:lnTo>
                  <a:pt x="13063" y="3213463"/>
                </a:lnTo>
                <a:cubicBezTo>
                  <a:pt x="8709" y="2608217"/>
                  <a:pt x="4354" y="2002972"/>
                  <a:pt x="0" y="1397726"/>
                </a:cubicBezTo>
                <a:close/>
              </a:path>
            </a:pathLst>
          </a:custGeom>
          <a:solidFill>
            <a:srgbClr val="5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p>
          <a:p>
            <a:endParaRPr lang="en-GB" dirty="0"/>
          </a:p>
          <a:p>
            <a:endParaRPr lang="en-GB" dirty="0" smtClean="0">
              <a:solidFill>
                <a:schemeClr val="tx1"/>
              </a:solidFill>
            </a:endParaRPr>
          </a:p>
          <a:p>
            <a:pPr algn="ctr"/>
            <a:endParaRPr lang="en-GB" u="sng" dirty="0">
              <a:solidFill>
                <a:schemeClr val="tx1"/>
              </a:solidFill>
            </a:endParaRPr>
          </a:p>
          <a:p>
            <a:pPr algn="ctr"/>
            <a:r>
              <a:rPr lang="en-GB" sz="1200" u="sng" dirty="0" smtClean="0">
                <a:solidFill>
                  <a:schemeClr val="tx1"/>
                </a:solidFill>
              </a:rPr>
              <a:t>Vision</a:t>
            </a:r>
          </a:p>
          <a:p>
            <a:pPr algn="ctr"/>
            <a:r>
              <a:rPr lang="en-GB" sz="1200" dirty="0" smtClean="0">
                <a:solidFill>
                  <a:schemeClr val="tx1"/>
                </a:solidFill>
              </a:rPr>
              <a:t>“An Internationally Recognized University Steeped in GNH Values”</a:t>
            </a:r>
            <a:endParaRPr lang="en-GB" sz="1200" dirty="0">
              <a:solidFill>
                <a:schemeClr val="tx1"/>
              </a:solidFill>
            </a:endParaRPr>
          </a:p>
        </p:txBody>
      </p:sp>
      <p:sp>
        <p:nvSpPr>
          <p:cNvPr id="8" name="Rectangle 7"/>
          <p:cNvSpPr/>
          <p:nvPr/>
        </p:nvSpPr>
        <p:spPr>
          <a:xfrm>
            <a:off x="3543735" y="0"/>
            <a:ext cx="52251" cy="6857999"/>
          </a:xfrm>
          <a:prstGeom prst="rect">
            <a:avLst/>
          </a:prstGeom>
          <a:noFill/>
          <a:ln>
            <a:noFill/>
          </a:ln>
          <a:effectLst>
            <a:glow rad="1905000">
              <a:schemeClr val="tx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9" name="Rectangle 8"/>
          <p:cNvSpPr/>
          <p:nvPr/>
        </p:nvSpPr>
        <p:spPr>
          <a:xfrm>
            <a:off x="3877638" y="0"/>
            <a:ext cx="58602" cy="6857999"/>
          </a:xfrm>
          <a:prstGeom prst="rect">
            <a:avLst/>
          </a:prstGeom>
          <a:solidFill>
            <a:schemeClr val="bg1">
              <a:lumMod val="95000"/>
            </a:schemeClr>
          </a:solidFill>
          <a:ln>
            <a:noFill/>
          </a:ln>
          <a:effectLst>
            <a:glow rad="431800">
              <a:srgbClr val="5FEFF3">
                <a:alpha val="52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p:cNvSpPr/>
          <p:nvPr/>
        </p:nvSpPr>
        <p:spPr>
          <a:xfrm rot="5400000">
            <a:off x="66174" y="1347481"/>
            <a:ext cx="2931692" cy="2550695"/>
          </a:xfrm>
          <a:prstGeom prst="hexagon">
            <a:avLst/>
          </a:prstGeom>
          <a:blipFill dpi="0" rotWithShape="0">
            <a:blip r:embed="rId2">
              <a:extLst>
                <a:ext uri="{28A0092B-C50C-407E-A947-70E740481C1C}">
                  <a14:useLocalDpi xmlns:a14="http://schemas.microsoft.com/office/drawing/2010/main" val="0"/>
                </a:ext>
              </a:extLst>
            </a:blip>
            <a:srcRect/>
            <a:stretch>
              <a:fillRect/>
            </a:stretch>
          </a:blipFill>
          <a:ln w="76200">
            <a:solidFill>
              <a:srgbClr val="5FEFF3"/>
            </a:solidFill>
          </a:ln>
          <a:scene3d>
            <a:camera prst="orthographicFront">
              <a:rot lat="0" lon="3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997182" y="1"/>
            <a:ext cx="4200190" cy="4764502"/>
          </a:xfrm>
          <a:custGeom>
            <a:avLst/>
            <a:gdLst>
              <a:gd name="connsiteX0" fmla="*/ 0 w 3498017"/>
              <a:gd name="connsiteY0" fmla="*/ 0 h 2441378"/>
              <a:gd name="connsiteX1" fmla="*/ 3498017 w 3498017"/>
              <a:gd name="connsiteY1" fmla="*/ 0 h 2441378"/>
              <a:gd name="connsiteX2" fmla="*/ 3498017 w 3498017"/>
              <a:gd name="connsiteY2" fmla="*/ 2441378 h 2441378"/>
              <a:gd name="connsiteX3" fmla="*/ 0 w 3498017"/>
              <a:gd name="connsiteY3" fmla="*/ 2441378 h 2441378"/>
              <a:gd name="connsiteX4" fmla="*/ 0 w 3498017"/>
              <a:gd name="connsiteY4" fmla="*/ 0 h 2441378"/>
              <a:gd name="connsiteX0" fmla="*/ 0 w 3498017"/>
              <a:gd name="connsiteY0" fmla="*/ 0 h 3484115"/>
              <a:gd name="connsiteX1" fmla="*/ 3498017 w 3498017"/>
              <a:gd name="connsiteY1" fmla="*/ 0 h 3484115"/>
              <a:gd name="connsiteX2" fmla="*/ 3498017 w 3498017"/>
              <a:gd name="connsiteY2" fmla="*/ 2441378 h 3484115"/>
              <a:gd name="connsiteX3" fmla="*/ 0 w 3498017"/>
              <a:gd name="connsiteY3" fmla="*/ 3484115 h 3484115"/>
              <a:gd name="connsiteX4" fmla="*/ 0 w 3498017"/>
              <a:gd name="connsiteY4" fmla="*/ 0 h 3484115"/>
              <a:gd name="connsiteX0" fmla="*/ 0 w 3514059"/>
              <a:gd name="connsiteY0" fmla="*/ 0 h 3484115"/>
              <a:gd name="connsiteX1" fmla="*/ 3498017 w 3514059"/>
              <a:gd name="connsiteY1" fmla="*/ 0 h 3484115"/>
              <a:gd name="connsiteX2" fmla="*/ 3514059 w 3514059"/>
              <a:gd name="connsiteY2" fmla="*/ 1911988 h 3484115"/>
              <a:gd name="connsiteX3" fmla="*/ 0 w 3514059"/>
              <a:gd name="connsiteY3" fmla="*/ 3484115 h 3484115"/>
              <a:gd name="connsiteX4" fmla="*/ 0 w 3514059"/>
              <a:gd name="connsiteY4" fmla="*/ 0 h 3484115"/>
              <a:gd name="connsiteX0" fmla="*/ 0 w 3498017"/>
              <a:gd name="connsiteY0" fmla="*/ 0 h 3484115"/>
              <a:gd name="connsiteX1" fmla="*/ 3498017 w 3498017"/>
              <a:gd name="connsiteY1" fmla="*/ 0 h 3484115"/>
              <a:gd name="connsiteX2" fmla="*/ 3498017 w 3498017"/>
              <a:gd name="connsiteY2" fmla="*/ 1735525 h 3484115"/>
              <a:gd name="connsiteX3" fmla="*/ 0 w 3498017"/>
              <a:gd name="connsiteY3" fmla="*/ 3484115 h 3484115"/>
              <a:gd name="connsiteX4" fmla="*/ 0 w 3498017"/>
              <a:gd name="connsiteY4" fmla="*/ 0 h 3484115"/>
              <a:gd name="connsiteX0" fmla="*/ 0 w 3498017"/>
              <a:gd name="connsiteY0" fmla="*/ 0 h 3484115"/>
              <a:gd name="connsiteX1" fmla="*/ 3498017 w 3498017"/>
              <a:gd name="connsiteY1" fmla="*/ 0 h 3484115"/>
              <a:gd name="connsiteX2" fmla="*/ 3466299 w 3498017"/>
              <a:gd name="connsiteY2" fmla="*/ 2429777 h 3484115"/>
              <a:gd name="connsiteX3" fmla="*/ 0 w 3498017"/>
              <a:gd name="connsiteY3" fmla="*/ 3484115 h 3484115"/>
              <a:gd name="connsiteX4" fmla="*/ 0 w 3498017"/>
              <a:gd name="connsiteY4" fmla="*/ 0 h 3484115"/>
              <a:gd name="connsiteX0" fmla="*/ 0 w 3498017"/>
              <a:gd name="connsiteY0" fmla="*/ 0 h 3651250"/>
              <a:gd name="connsiteX1" fmla="*/ 3498017 w 3498017"/>
              <a:gd name="connsiteY1" fmla="*/ 0 h 3651250"/>
              <a:gd name="connsiteX2" fmla="*/ 3466299 w 3498017"/>
              <a:gd name="connsiteY2" fmla="*/ 2429777 h 3651250"/>
              <a:gd name="connsiteX3" fmla="*/ 0 w 3498017"/>
              <a:gd name="connsiteY3" fmla="*/ 3651250 h 3651250"/>
              <a:gd name="connsiteX4" fmla="*/ 0 w 3498017"/>
              <a:gd name="connsiteY4" fmla="*/ 0 h 3651250"/>
              <a:gd name="connsiteX0" fmla="*/ 0 w 3498017"/>
              <a:gd name="connsiteY0" fmla="*/ 0 h 3651250"/>
              <a:gd name="connsiteX1" fmla="*/ 3498017 w 3498017"/>
              <a:gd name="connsiteY1" fmla="*/ 0 h 3651250"/>
              <a:gd name="connsiteX2" fmla="*/ 3466299 w 3498017"/>
              <a:gd name="connsiteY2" fmla="*/ 2429777 h 3651250"/>
              <a:gd name="connsiteX3" fmla="*/ 1018660 w 3498017"/>
              <a:gd name="connsiteY3" fmla="*/ 3304123 h 3651250"/>
              <a:gd name="connsiteX4" fmla="*/ 0 w 3498017"/>
              <a:gd name="connsiteY4" fmla="*/ 3651250 h 3651250"/>
              <a:gd name="connsiteX5" fmla="*/ 0 w 3498017"/>
              <a:gd name="connsiteY5" fmla="*/ 0 h 3651250"/>
              <a:gd name="connsiteX0" fmla="*/ 0 w 3498017"/>
              <a:gd name="connsiteY0" fmla="*/ 0 h 3689818"/>
              <a:gd name="connsiteX1" fmla="*/ 3498017 w 3498017"/>
              <a:gd name="connsiteY1" fmla="*/ 0 h 3689818"/>
              <a:gd name="connsiteX2" fmla="*/ 3466299 w 3498017"/>
              <a:gd name="connsiteY2" fmla="*/ 2429777 h 3689818"/>
              <a:gd name="connsiteX3" fmla="*/ 1018660 w 3498017"/>
              <a:gd name="connsiteY3" fmla="*/ 3689818 h 3689818"/>
              <a:gd name="connsiteX4" fmla="*/ 0 w 3498017"/>
              <a:gd name="connsiteY4" fmla="*/ 3651250 h 3689818"/>
              <a:gd name="connsiteX5" fmla="*/ 0 w 3498017"/>
              <a:gd name="connsiteY5" fmla="*/ 0 h 3689818"/>
              <a:gd name="connsiteX0" fmla="*/ 0 w 3498017"/>
              <a:gd name="connsiteY0" fmla="*/ 0 h 3869809"/>
              <a:gd name="connsiteX1" fmla="*/ 3498017 w 3498017"/>
              <a:gd name="connsiteY1" fmla="*/ 0 h 3869809"/>
              <a:gd name="connsiteX2" fmla="*/ 3466299 w 3498017"/>
              <a:gd name="connsiteY2" fmla="*/ 2429777 h 3869809"/>
              <a:gd name="connsiteX3" fmla="*/ 1018660 w 3498017"/>
              <a:gd name="connsiteY3" fmla="*/ 3869809 h 3869809"/>
              <a:gd name="connsiteX4" fmla="*/ 0 w 3498017"/>
              <a:gd name="connsiteY4" fmla="*/ 3651250 h 3869809"/>
              <a:gd name="connsiteX5" fmla="*/ 0 w 3498017"/>
              <a:gd name="connsiteY5" fmla="*/ 0 h 3869809"/>
              <a:gd name="connsiteX0" fmla="*/ 0 w 3498017"/>
              <a:gd name="connsiteY0" fmla="*/ 0 h 3869809"/>
              <a:gd name="connsiteX1" fmla="*/ 3498017 w 3498017"/>
              <a:gd name="connsiteY1" fmla="*/ 0 h 3869809"/>
              <a:gd name="connsiteX2" fmla="*/ 3482158 w 3498017"/>
              <a:gd name="connsiteY2" fmla="*/ 2519773 h 3869809"/>
              <a:gd name="connsiteX3" fmla="*/ 1018660 w 3498017"/>
              <a:gd name="connsiteY3" fmla="*/ 3869809 h 3869809"/>
              <a:gd name="connsiteX4" fmla="*/ 0 w 3498017"/>
              <a:gd name="connsiteY4" fmla="*/ 3651250 h 3869809"/>
              <a:gd name="connsiteX5" fmla="*/ 0 w 3498017"/>
              <a:gd name="connsiteY5" fmla="*/ 0 h 3869809"/>
              <a:gd name="connsiteX0" fmla="*/ 0 w 3498017"/>
              <a:gd name="connsiteY0" fmla="*/ 0 h 3869809"/>
              <a:gd name="connsiteX1" fmla="*/ 3498017 w 3498017"/>
              <a:gd name="connsiteY1" fmla="*/ 0 h 3869809"/>
              <a:gd name="connsiteX2" fmla="*/ 3482158 w 3498017"/>
              <a:gd name="connsiteY2" fmla="*/ 2519773 h 3869809"/>
              <a:gd name="connsiteX3" fmla="*/ 1018660 w 3498017"/>
              <a:gd name="connsiteY3" fmla="*/ 3869809 h 3869809"/>
              <a:gd name="connsiteX4" fmla="*/ 0 w 3498017"/>
              <a:gd name="connsiteY4" fmla="*/ 3586968 h 3869809"/>
              <a:gd name="connsiteX5" fmla="*/ 0 w 3498017"/>
              <a:gd name="connsiteY5" fmla="*/ 0 h 3869809"/>
              <a:gd name="connsiteX0" fmla="*/ 0 w 3498017"/>
              <a:gd name="connsiteY0" fmla="*/ 0 h 3818382"/>
              <a:gd name="connsiteX1" fmla="*/ 3498017 w 3498017"/>
              <a:gd name="connsiteY1" fmla="*/ 0 h 3818382"/>
              <a:gd name="connsiteX2" fmla="*/ 3482158 w 3498017"/>
              <a:gd name="connsiteY2" fmla="*/ 2519773 h 3818382"/>
              <a:gd name="connsiteX3" fmla="*/ 1018660 w 3498017"/>
              <a:gd name="connsiteY3" fmla="*/ 3818382 h 3818382"/>
              <a:gd name="connsiteX4" fmla="*/ 0 w 3498017"/>
              <a:gd name="connsiteY4" fmla="*/ 3586968 h 3818382"/>
              <a:gd name="connsiteX5" fmla="*/ 0 w 3498017"/>
              <a:gd name="connsiteY5" fmla="*/ 0 h 3818382"/>
              <a:gd name="connsiteX0" fmla="*/ 0 w 3498017"/>
              <a:gd name="connsiteY0" fmla="*/ 0 h 3818382"/>
              <a:gd name="connsiteX1" fmla="*/ 3498017 w 3498017"/>
              <a:gd name="connsiteY1" fmla="*/ 0 h 3818382"/>
              <a:gd name="connsiteX2" fmla="*/ 3450439 w 3498017"/>
              <a:gd name="connsiteY2" fmla="*/ 2429777 h 3818382"/>
              <a:gd name="connsiteX3" fmla="*/ 1018660 w 3498017"/>
              <a:gd name="connsiteY3" fmla="*/ 3818382 h 3818382"/>
              <a:gd name="connsiteX4" fmla="*/ 0 w 3498017"/>
              <a:gd name="connsiteY4" fmla="*/ 3586968 h 3818382"/>
              <a:gd name="connsiteX5" fmla="*/ 0 w 3498017"/>
              <a:gd name="connsiteY5" fmla="*/ 0 h 3818382"/>
              <a:gd name="connsiteX0" fmla="*/ 0 w 3498017"/>
              <a:gd name="connsiteY0" fmla="*/ 0 h 3818382"/>
              <a:gd name="connsiteX1" fmla="*/ 3498017 w 3498017"/>
              <a:gd name="connsiteY1" fmla="*/ 0 h 3818382"/>
              <a:gd name="connsiteX2" fmla="*/ 3450440 w 3498017"/>
              <a:gd name="connsiteY2" fmla="*/ 2494059 h 3818382"/>
              <a:gd name="connsiteX3" fmla="*/ 1018660 w 3498017"/>
              <a:gd name="connsiteY3" fmla="*/ 3818382 h 3818382"/>
              <a:gd name="connsiteX4" fmla="*/ 0 w 3498017"/>
              <a:gd name="connsiteY4" fmla="*/ 3586968 h 3818382"/>
              <a:gd name="connsiteX5" fmla="*/ 0 w 3498017"/>
              <a:gd name="connsiteY5" fmla="*/ 0 h 3818382"/>
              <a:gd name="connsiteX0" fmla="*/ 0 w 3498017"/>
              <a:gd name="connsiteY0" fmla="*/ 0 h 3818382"/>
              <a:gd name="connsiteX1" fmla="*/ 3498017 w 3498017"/>
              <a:gd name="connsiteY1" fmla="*/ 0 h 3818382"/>
              <a:gd name="connsiteX2" fmla="*/ 3450440 w 3498017"/>
              <a:gd name="connsiteY2" fmla="*/ 2494059 h 3818382"/>
              <a:gd name="connsiteX3" fmla="*/ 1018660 w 3498017"/>
              <a:gd name="connsiteY3" fmla="*/ 3818382 h 3818382"/>
              <a:gd name="connsiteX4" fmla="*/ 0 w 3498017"/>
              <a:gd name="connsiteY4" fmla="*/ 3638394 h 3818382"/>
              <a:gd name="connsiteX5" fmla="*/ 0 w 3498017"/>
              <a:gd name="connsiteY5" fmla="*/ 0 h 3818382"/>
              <a:gd name="connsiteX0" fmla="*/ 0 w 3498018"/>
              <a:gd name="connsiteY0" fmla="*/ 0 h 3818382"/>
              <a:gd name="connsiteX1" fmla="*/ 3498017 w 3498018"/>
              <a:gd name="connsiteY1" fmla="*/ 0 h 3818382"/>
              <a:gd name="connsiteX2" fmla="*/ 3498018 w 3498018"/>
              <a:gd name="connsiteY2" fmla="*/ 2494059 h 3818382"/>
              <a:gd name="connsiteX3" fmla="*/ 1018660 w 3498018"/>
              <a:gd name="connsiteY3" fmla="*/ 3818382 h 3818382"/>
              <a:gd name="connsiteX4" fmla="*/ 0 w 3498018"/>
              <a:gd name="connsiteY4" fmla="*/ 3638394 h 3818382"/>
              <a:gd name="connsiteX5" fmla="*/ 0 w 3498018"/>
              <a:gd name="connsiteY5" fmla="*/ 0 h 381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8018" h="3818382">
                <a:moveTo>
                  <a:pt x="0" y="0"/>
                </a:moveTo>
                <a:lnTo>
                  <a:pt x="3498017" y="0"/>
                </a:lnTo>
                <a:cubicBezTo>
                  <a:pt x="3498017" y="831353"/>
                  <a:pt x="3498018" y="1662706"/>
                  <a:pt x="3498018" y="2494059"/>
                </a:cubicBezTo>
                <a:lnTo>
                  <a:pt x="1018660" y="3818382"/>
                </a:lnTo>
                <a:lnTo>
                  <a:pt x="0" y="3638394"/>
                </a:lnTo>
                <a:lnTo>
                  <a:pt x="0" y="0"/>
                </a:lnTo>
                <a:close/>
              </a:path>
            </a:pathLst>
          </a:custGeom>
          <a:solidFill>
            <a:srgbClr val="5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2"/>
          <p:cNvSpPr/>
          <p:nvPr/>
        </p:nvSpPr>
        <p:spPr>
          <a:xfrm>
            <a:off x="7969201" y="-1"/>
            <a:ext cx="4219233" cy="4475749"/>
          </a:xfrm>
          <a:custGeom>
            <a:avLst/>
            <a:gdLst>
              <a:gd name="connsiteX0" fmla="*/ 0 w 3498017"/>
              <a:gd name="connsiteY0" fmla="*/ 0 h 2441378"/>
              <a:gd name="connsiteX1" fmla="*/ 3498017 w 3498017"/>
              <a:gd name="connsiteY1" fmla="*/ 0 h 2441378"/>
              <a:gd name="connsiteX2" fmla="*/ 3498017 w 3498017"/>
              <a:gd name="connsiteY2" fmla="*/ 2441378 h 2441378"/>
              <a:gd name="connsiteX3" fmla="*/ 0 w 3498017"/>
              <a:gd name="connsiteY3" fmla="*/ 2441378 h 2441378"/>
              <a:gd name="connsiteX4" fmla="*/ 0 w 3498017"/>
              <a:gd name="connsiteY4" fmla="*/ 0 h 2441378"/>
              <a:gd name="connsiteX0" fmla="*/ 0 w 3498017"/>
              <a:gd name="connsiteY0" fmla="*/ 0 h 3484115"/>
              <a:gd name="connsiteX1" fmla="*/ 3498017 w 3498017"/>
              <a:gd name="connsiteY1" fmla="*/ 0 h 3484115"/>
              <a:gd name="connsiteX2" fmla="*/ 3498017 w 3498017"/>
              <a:gd name="connsiteY2" fmla="*/ 2441378 h 3484115"/>
              <a:gd name="connsiteX3" fmla="*/ 0 w 3498017"/>
              <a:gd name="connsiteY3" fmla="*/ 3484115 h 3484115"/>
              <a:gd name="connsiteX4" fmla="*/ 0 w 3498017"/>
              <a:gd name="connsiteY4" fmla="*/ 0 h 3484115"/>
              <a:gd name="connsiteX0" fmla="*/ 0 w 3514059"/>
              <a:gd name="connsiteY0" fmla="*/ 0 h 3484115"/>
              <a:gd name="connsiteX1" fmla="*/ 3498017 w 3514059"/>
              <a:gd name="connsiteY1" fmla="*/ 0 h 3484115"/>
              <a:gd name="connsiteX2" fmla="*/ 3514059 w 3514059"/>
              <a:gd name="connsiteY2" fmla="*/ 1911988 h 3484115"/>
              <a:gd name="connsiteX3" fmla="*/ 0 w 3514059"/>
              <a:gd name="connsiteY3" fmla="*/ 3484115 h 3484115"/>
              <a:gd name="connsiteX4" fmla="*/ 0 w 3514059"/>
              <a:gd name="connsiteY4" fmla="*/ 0 h 3484115"/>
              <a:gd name="connsiteX0" fmla="*/ 0 w 3498017"/>
              <a:gd name="connsiteY0" fmla="*/ 0 h 3484115"/>
              <a:gd name="connsiteX1" fmla="*/ 3498017 w 3498017"/>
              <a:gd name="connsiteY1" fmla="*/ 0 h 3484115"/>
              <a:gd name="connsiteX2" fmla="*/ 3498017 w 3498017"/>
              <a:gd name="connsiteY2" fmla="*/ 1735525 h 3484115"/>
              <a:gd name="connsiteX3" fmla="*/ 0 w 3498017"/>
              <a:gd name="connsiteY3" fmla="*/ 3484115 h 3484115"/>
              <a:gd name="connsiteX4" fmla="*/ 0 w 3498017"/>
              <a:gd name="connsiteY4" fmla="*/ 0 h 3484115"/>
              <a:gd name="connsiteX0" fmla="*/ 0 w 3498017"/>
              <a:gd name="connsiteY0" fmla="*/ 0 h 3484115"/>
              <a:gd name="connsiteX1" fmla="*/ 3498017 w 3498017"/>
              <a:gd name="connsiteY1" fmla="*/ 0 h 3484115"/>
              <a:gd name="connsiteX2" fmla="*/ 3466299 w 3498017"/>
              <a:gd name="connsiteY2" fmla="*/ 2429777 h 3484115"/>
              <a:gd name="connsiteX3" fmla="*/ 0 w 3498017"/>
              <a:gd name="connsiteY3" fmla="*/ 3484115 h 3484115"/>
              <a:gd name="connsiteX4" fmla="*/ 0 w 3498017"/>
              <a:gd name="connsiteY4" fmla="*/ 0 h 3484115"/>
              <a:gd name="connsiteX0" fmla="*/ 0 w 3498017"/>
              <a:gd name="connsiteY0" fmla="*/ 0 h 3651250"/>
              <a:gd name="connsiteX1" fmla="*/ 3498017 w 3498017"/>
              <a:gd name="connsiteY1" fmla="*/ 0 h 3651250"/>
              <a:gd name="connsiteX2" fmla="*/ 3466299 w 3498017"/>
              <a:gd name="connsiteY2" fmla="*/ 2429777 h 3651250"/>
              <a:gd name="connsiteX3" fmla="*/ 0 w 3498017"/>
              <a:gd name="connsiteY3" fmla="*/ 3651250 h 3651250"/>
              <a:gd name="connsiteX4" fmla="*/ 0 w 3498017"/>
              <a:gd name="connsiteY4" fmla="*/ 0 h 3651250"/>
              <a:gd name="connsiteX0" fmla="*/ 0 w 3498017"/>
              <a:gd name="connsiteY0" fmla="*/ 0 h 3651250"/>
              <a:gd name="connsiteX1" fmla="*/ 3498017 w 3498017"/>
              <a:gd name="connsiteY1" fmla="*/ 0 h 3651250"/>
              <a:gd name="connsiteX2" fmla="*/ 3466299 w 3498017"/>
              <a:gd name="connsiteY2" fmla="*/ 2429777 h 3651250"/>
              <a:gd name="connsiteX3" fmla="*/ 1018660 w 3498017"/>
              <a:gd name="connsiteY3" fmla="*/ 3304123 h 3651250"/>
              <a:gd name="connsiteX4" fmla="*/ 0 w 3498017"/>
              <a:gd name="connsiteY4" fmla="*/ 3651250 h 3651250"/>
              <a:gd name="connsiteX5" fmla="*/ 0 w 3498017"/>
              <a:gd name="connsiteY5" fmla="*/ 0 h 3651250"/>
              <a:gd name="connsiteX0" fmla="*/ 0 w 3498017"/>
              <a:gd name="connsiteY0" fmla="*/ 0 h 3689818"/>
              <a:gd name="connsiteX1" fmla="*/ 3498017 w 3498017"/>
              <a:gd name="connsiteY1" fmla="*/ 0 h 3689818"/>
              <a:gd name="connsiteX2" fmla="*/ 3466299 w 3498017"/>
              <a:gd name="connsiteY2" fmla="*/ 2429777 h 3689818"/>
              <a:gd name="connsiteX3" fmla="*/ 1018660 w 3498017"/>
              <a:gd name="connsiteY3" fmla="*/ 3689818 h 3689818"/>
              <a:gd name="connsiteX4" fmla="*/ 0 w 3498017"/>
              <a:gd name="connsiteY4" fmla="*/ 3651250 h 3689818"/>
              <a:gd name="connsiteX5" fmla="*/ 0 w 3498017"/>
              <a:gd name="connsiteY5" fmla="*/ 0 h 3689818"/>
              <a:gd name="connsiteX0" fmla="*/ 0 w 3498017"/>
              <a:gd name="connsiteY0" fmla="*/ 0 h 3869809"/>
              <a:gd name="connsiteX1" fmla="*/ 3498017 w 3498017"/>
              <a:gd name="connsiteY1" fmla="*/ 0 h 3869809"/>
              <a:gd name="connsiteX2" fmla="*/ 3466299 w 3498017"/>
              <a:gd name="connsiteY2" fmla="*/ 2429777 h 3869809"/>
              <a:gd name="connsiteX3" fmla="*/ 1018660 w 3498017"/>
              <a:gd name="connsiteY3" fmla="*/ 3869809 h 3869809"/>
              <a:gd name="connsiteX4" fmla="*/ 0 w 3498017"/>
              <a:gd name="connsiteY4" fmla="*/ 3651250 h 3869809"/>
              <a:gd name="connsiteX5" fmla="*/ 0 w 3498017"/>
              <a:gd name="connsiteY5" fmla="*/ 0 h 3869809"/>
              <a:gd name="connsiteX0" fmla="*/ 0 w 3498017"/>
              <a:gd name="connsiteY0" fmla="*/ 0 h 3869809"/>
              <a:gd name="connsiteX1" fmla="*/ 3498017 w 3498017"/>
              <a:gd name="connsiteY1" fmla="*/ 0 h 3869809"/>
              <a:gd name="connsiteX2" fmla="*/ 3482158 w 3498017"/>
              <a:gd name="connsiteY2" fmla="*/ 2519773 h 3869809"/>
              <a:gd name="connsiteX3" fmla="*/ 1018660 w 3498017"/>
              <a:gd name="connsiteY3" fmla="*/ 3869809 h 3869809"/>
              <a:gd name="connsiteX4" fmla="*/ 0 w 3498017"/>
              <a:gd name="connsiteY4" fmla="*/ 3651250 h 3869809"/>
              <a:gd name="connsiteX5" fmla="*/ 0 w 3498017"/>
              <a:gd name="connsiteY5" fmla="*/ 0 h 3869809"/>
              <a:gd name="connsiteX0" fmla="*/ 0 w 3498017"/>
              <a:gd name="connsiteY0" fmla="*/ 0 h 3869809"/>
              <a:gd name="connsiteX1" fmla="*/ 3498017 w 3498017"/>
              <a:gd name="connsiteY1" fmla="*/ 0 h 3869809"/>
              <a:gd name="connsiteX2" fmla="*/ 3482158 w 3498017"/>
              <a:gd name="connsiteY2" fmla="*/ 2519773 h 3869809"/>
              <a:gd name="connsiteX3" fmla="*/ 1018660 w 3498017"/>
              <a:gd name="connsiteY3" fmla="*/ 3869809 h 3869809"/>
              <a:gd name="connsiteX4" fmla="*/ 0 w 3498017"/>
              <a:gd name="connsiteY4" fmla="*/ 3586968 h 3869809"/>
              <a:gd name="connsiteX5" fmla="*/ 0 w 3498017"/>
              <a:gd name="connsiteY5" fmla="*/ 0 h 3869809"/>
              <a:gd name="connsiteX0" fmla="*/ 0 w 3498017"/>
              <a:gd name="connsiteY0" fmla="*/ 0 h 3818382"/>
              <a:gd name="connsiteX1" fmla="*/ 3498017 w 3498017"/>
              <a:gd name="connsiteY1" fmla="*/ 0 h 3818382"/>
              <a:gd name="connsiteX2" fmla="*/ 3482158 w 3498017"/>
              <a:gd name="connsiteY2" fmla="*/ 2519773 h 3818382"/>
              <a:gd name="connsiteX3" fmla="*/ 1018660 w 3498017"/>
              <a:gd name="connsiteY3" fmla="*/ 3818382 h 3818382"/>
              <a:gd name="connsiteX4" fmla="*/ 0 w 3498017"/>
              <a:gd name="connsiteY4" fmla="*/ 3586968 h 3818382"/>
              <a:gd name="connsiteX5" fmla="*/ 0 w 3498017"/>
              <a:gd name="connsiteY5" fmla="*/ 0 h 3818382"/>
              <a:gd name="connsiteX0" fmla="*/ 0 w 3498017"/>
              <a:gd name="connsiteY0" fmla="*/ 0 h 3818382"/>
              <a:gd name="connsiteX1" fmla="*/ 3498017 w 3498017"/>
              <a:gd name="connsiteY1" fmla="*/ 0 h 3818382"/>
              <a:gd name="connsiteX2" fmla="*/ 3450439 w 3498017"/>
              <a:gd name="connsiteY2" fmla="*/ 2429777 h 3818382"/>
              <a:gd name="connsiteX3" fmla="*/ 1018660 w 3498017"/>
              <a:gd name="connsiteY3" fmla="*/ 3818382 h 3818382"/>
              <a:gd name="connsiteX4" fmla="*/ 0 w 3498017"/>
              <a:gd name="connsiteY4" fmla="*/ 3586968 h 3818382"/>
              <a:gd name="connsiteX5" fmla="*/ 0 w 3498017"/>
              <a:gd name="connsiteY5" fmla="*/ 0 h 3818382"/>
              <a:gd name="connsiteX0" fmla="*/ 0 w 3498017"/>
              <a:gd name="connsiteY0" fmla="*/ 0 h 3818382"/>
              <a:gd name="connsiteX1" fmla="*/ 3498017 w 3498017"/>
              <a:gd name="connsiteY1" fmla="*/ 0 h 3818382"/>
              <a:gd name="connsiteX2" fmla="*/ 3450440 w 3498017"/>
              <a:gd name="connsiteY2" fmla="*/ 2494059 h 3818382"/>
              <a:gd name="connsiteX3" fmla="*/ 1018660 w 3498017"/>
              <a:gd name="connsiteY3" fmla="*/ 3818382 h 3818382"/>
              <a:gd name="connsiteX4" fmla="*/ 0 w 3498017"/>
              <a:gd name="connsiteY4" fmla="*/ 3586968 h 3818382"/>
              <a:gd name="connsiteX5" fmla="*/ 0 w 3498017"/>
              <a:gd name="connsiteY5" fmla="*/ 0 h 3818382"/>
              <a:gd name="connsiteX0" fmla="*/ 0 w 3498017"/>
              <a:gd name="connsiteY0" fmla="*/ 0 h 3818382"/>
              <a:gd name="connsiteX1" fmla="*/ 3498017 w 3498017"/>
              <a:gd name="connsiteY1" fmla="*/ 0 h 3818382"/>
              <a:gd name="connsiteX2" fmla="*/ 3450440 w 3498017"/>
              <a:gd name="connsiteY2" fmla="*/ 2494059 h 3818382"/>
              <a:gd name="connsiteX3" fmla="*/ 1018660 w 3498017"/>
              <a:gd name="connsiteY3" fmla="*/ 3818382 h 3818382"/>
              <a:gd name="connsiteX4" fmla="*/ 0 w 3498017"/>
              <a:gd name="connsiteY4" fmla="*/ 3638394 h 3818382"/>
              <a:gd name="connsiteX5" fmla="*/ 0 w 3498017"/>
              <a:gd name="connsiteY5" fmla="*/ 0 h 3818382"/>
              <a:gd name="connsiteX0" fmla="*/ 0 w 3498017"/>
              <a:gd name="connsiteY0" fmla="*/ 0 h 3818382"/>
              <a:gd name="connsiteX1" fmla="*/ 3498017 w 3498017"/>
              <a:gd name="connsiteY1" fmla="*/ 0 h 3818382"/>
              <a:gd name="connsiteX2" fmla="*/ 3482159 w 3498017"/>
              <a:gd name="connsiteY2" fmla="*/ 2357200 h 3818382"/>
              <a:gd name="connsiteX3" fmla="*/ 1018660 w 3498017"/>
              <a:gd name="connsiteY3" fmla="*/ 3818382 h 3818382"/>
              <a:gd name="connsiteX4" fmla="*/ 0 w 3498017"/>
              <a:gd name="connsiteY4" fmla="*/ 3638394 h 3818382"/>
              <a:gd name="connsiteX5" fmla="*/ 0 w 3498017"/>
              <a:gd name="connsiteY5" fmla="*/ 0 h 3818382"/>
              <a:gd name="connsiteX0" fmla="*/ 0 w 3513877"/>
              <a:gd name="connsiteY0" fmla="*/ 0 h 3818382"/>
              <a:gd name="connsiteX1" fmla="*/ 3498017 w 3513877"/>
              <a:gd name="connsiteY1" fmla="*/ 0 h 3818382"/>
              <a:gd name="connsiteX2" fmla="*/ 3513877 w 3513877"/>
              <a:gd name="connsiteY2" fmla="*/ 2357200 h 3818382"/>
              <a:gd name="connsiteX3" fmla="*/ 1018660 w 3513877"/>
              <a:gd name="connsiteY3" fmla="*/ 3818382 h 3818382"/>
              <a:gd name="connsiteX4" fmla="*/ 0 w 3513877"/>
              <a:gd name="connsiteY4" fmla="*/ 3638394 h 3818382"/>
              <a:gd name="connsiteX5" fmla="*/ 0 w 3513877"/>
              <a:gd name="connsiteY5" fmla="*/ 0 h 381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877" h="3818382">
                <a:moveTo>
                  <a:pt x="0" y="0"/>
                </a:moveTo>
                <a:lnTo>
                  <a:pt x="3498017" y="0"/>
                </a:lnTo>
                <a:lnTo>
                  <a:pt x="3513877" y="2357200"/>
                </a:lnTo>
                <a:lnTo>
                  <a:pt x="1018660" y="3818382"/>
                </a:lnTo>
                <a:lnTo>
                  <a:pt x="0" y="3638394"/>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969211" y="1"/>
            <a:ext cx="45719" cy="6857999"/>
          </a:xfrm>
          <a:prstGeom prst="rect">
            <a:avLst/>
          </a:prstGeom>
          <a:solidFill>
            <a:schemeClr val="bg1">
              <a:lumMod val="95000"/>
            </a:schemeClr>
          </a:solidFill>
          <a:ln>
            <a:noFill/>
          </a:ln>
          <a:effectLst>
            <a:glow rad="431800">
              <a:srgbClr val="5FEFF3">
                <a:alpha val="52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63" y="-1"/>
            <a:ext cx="831307" cy="831307"/>
          </a:xfrm>
          <a:prstGeom prst="rect">
            <a:avLst/>
          </a:prstGeom>
        </p:spPr>
      </p:pic>
      <p:sp>
        <p:nvSpPr>
          <p:cNvPr id="17" name="TextBox 16"/>
          <p:cNvSpPr txBox="1"/>
          <p:nvPr/>
        </p:nvSpPr>
        <p:spPr>
          <a:xfrm>
            <a:off x="827268" y="0"/>
            <a:ext cx="2825958" cy="923330"/>
          </a:xfrm>
          <a:prstGeom prst="rect">
            <a:avLst/>
          </a:prstGeom>
          <a:noFill/>
        </p:spPr>
        <p:txBody>
          <a:bodyPr wrap="square" rtlCol="0">
            <a:spAutoFit/>
          </a:bodyPr>
          <a:lstStyle/>
          <a:p>
            <a:pPr algn="ctr"/>
            <a:r>
              <a:rPr lang="en-GB" dirty="0" smtClean="0">
                <a:solidFill>
                  <a:schemeClr val="accent5"/>
                </a:solidFill>
                <a:latin typeface="Arial Rounded MT Bold" panose="020F0704030504030204" pitchFamily="34" charset="0"/>
              </a:rPr>
              <a:t>Admission into RUB Programmes for the Academic Year 2023</a:t>
            </a:r>
            <a:endParaRPr lang="en-GB" dirty="0">
              <a:solidFill>
                <a:schemeClr val="accent5"/>
              </a:solidFill>
              <a:latin typeface="Arial Rounded MT Bold" panose="020F0704030504030204" pitchFamily="34" charset="0"/>
            </a:endParaRPr>
          </a:p>
        </p:txBody>
      </p:sp>
      <p:sp>
        <p:nvSpPr>
          <p:cNvPr id="19" name="TextBox 18"/>
          <p:cNvSpPr txBox="1"/>
          <p:nvPr/>
        </p:nvSpPr>
        <p:spPr>
          <a:xfrm>
            <a:off x="59383" y="4322327"/>
            <a:ext cx="3701221" cy="2585323"/>
          </a:xfrm>
          <a:prstGeom prst="rect">
            <a:avLst/>
          </a:prstGeom>
          <a:noFill/>
        </p:spPr>
        <p:txBody>
          <a:bodyPr wrap="square" rtlCol="0">
            <a:spAutoFit/>
          </a:bodyPr>
          <a:lstStyle/>
          <a:p>
            <a:pPr algn="just"/>
            <a:r>
              <a:rPr lang="en-US" sz="1200" dirty="0" smtClean="0"/>
              <a:t>1. </a:t>
            </a:r>
            <a:r>
              <a:rPr lang="en-US" sz="1200" dirty="0" smtClean="0"/>
              <a:t>The online </a:t>
            </a:r>
            <a:r>
              <a:rPr lang="en-US" sz="1200" dirty="0"/>
              <a:t>application for </a:t>
            </a:r>
            <a:r>
              <a:rPr lang="en-US" sz="1200" dirty="0" smtClean="0"/>
              <a:t>programmes at College </a:t>
            </a:r>
            <a:r>
              <a:rPr lang="en-US" sz="1200" dirty="0"/>
              <a:t>of Science and Technology, </a:t>
            </a:r>
            <a:r>
              <a:rPr lang="en-US" sz="1200" dirty="0" err="1"/>
              <a:t>Gyalpozhing</a:t>
            </a:r>
            <a:r>
              <a:rPr lang="en-US" sz="1200" dirty="0"/>
              <a:t> College of Information Technology, Paro College of Education and three new </a:t>
            </a:r>
            <a:r>
              <a:rPr lang="en-US" sz="1200" dirty="0" err="1"/>
              <a:t>progammes</a:t>
            </a:r>
            <a:r>
              <a:rPr lang="en-US" sz="1200" dirty="0"/>
              <a:t> for </a:t>
            </a:r>
            <a:r>
              <a:rPr lang="en-US" sz="1200" dirty="0" err="1"/>
              <a:t>Sherubtse</a:t>
            </a:r>
            <a:r>
              <a:rPr lang="en-US" sz="1200" dirty="0"/>
              <a:t> College (</a:t>
            </a:r>
            <a:r>
              <a:rPr lang="en-GB" sz="1200" dirty="0"/>
              <a:t>Bachelors of Economics and Political Science, Bachelors of Digital Communications and Project Management, and Bachelors of Data Science and Data Analytics</a:t>
            </a:r>
            <a:r>
              <a:rPr lang="en-US" sz="1200" dirty="0"/>
              <a:t>) will open from 1 March and close on 15 March 2023. Students wishing to seek admission into these Colleges may apply to the respective Colleges on the aforementioned dates. </a:t>
            </a:r>
            <a:r>
              <a:rPr lang="en-US" sz="1200" dirty="0" smtClean="0"/>
              <a:t>Links to the </a:t>
            </a:r>
            <a:r>
              <a:rPr lang="en-US" sz="1200" dirty="0"/>
              <a:t>online application </a:t>
            </a:r>
            <a:r>
              <a:rPr lang="en-US" sz="1200" dirty="0" smtClean="0"/>
              <a:t>portals </a:t>
            </a:r>
            <a:r>
              <a:rPr lang="en-US" sz="1200" dirty="0"/>
              <a:t>will be announced by the Royal University of Bhutan.  </a:t>
            </a:r>
            <a:endParaRPr lang="en-GB" sz="1200" dirty="0"/>
          </a:p>
          <a:p>
            <a:endParaRPr lang="en-GB" dirty="0"/>
          </a:p>
        </p:txBody>
      </p:sp>
      <p:sp>
        <p:nvSpPr>
          <p:cNvPr id="20" name="TextBox 19"/>
          <p:cNvSpPr txBox="1"/>
          <p:nvPr/>
        </p:nvSpPr>
        <p:spPr>
          <a:xfrm>
            <a:off x="4043979" y="0"/>
            <a:ext cx="3752484" cy="4939814"/>
          </a:xfrm>
          <a:prstGeom prst="rect">
            <a:avLst/>
          </a:prstGeom>
          <a:noFill/>
        </p:spPr>
        <p:txBody>
          <a:bodyPr wrap="square" rtlCol="0">
            <a:spAutoFit/>
          </a:bodyPr>
          <a:lstStyle/>
          <a:p>
            <a:pPr algn="just"/>
            <a:r>
              <a:rPr lang="en-US" sz="1200" dirty="0" smtClean="0"/>
              <a:t>2. The </a:t>
            </a:r>
            <a:r>
              <a:rPr lang="en-US" sz="1200" dirty="0"/>
              <a:t>online application for </a:t>
            </a:r>
            <a:r>
              <a:rPr lang="en-US" sz="1200" dirty="0" smtClean="0"/>
              <a:t>programmes </a:t>
            </a:r>
            <a:r>
              <a:rPr lang="en-US" sz="1200" dirty="0" smtClean="0"/>
              <a:t>at </a:t>
            </a:r>
            <a:r>
              <a:rPr lang="en-US" sz="1200" dirty="0" smtClean="0"/>
              <a:t>College </a:t>
            </a:r>
            <a:r>
              <a:rPr lang="en-US" sz="1200" dirty="0"/>
              <a:t>of Natural Resources, </a:t>
            </a:r>
            <a:r>
              <a:rPr lang="en-US" sz="1200" dirty="0" err="1"/>
              <a:t>Gedu</a:t>
            </a:r>
            <a:r>
              <a:rPr lang="en-US" sz="1200" dirty="0"/>
              <a:t> College of Business Studies, Jigme Namgyel engineering College, and </a:t>
            </a:r>
            <a:r>
              <a:rPr lang="en-US" sz="1200" dirty="0" err="1"/>
              <a:t>Sherubtse</a:t>
            </a:r>
            <a:r>
              <a:rPr lang="en-US" sz="1200" dirty="0"/>
              <a:t> College (BSc in Physics, BSc in Chemistry, BSc in Mathematics and BSc in Life Science)  will be opened </a:t>
            </a:r>
            <a:r>
              <a:rPr lang="en-US" sz="1200" dirty="0" smtClean="0"/>
              <a:t>centrally by the Royal University of Bhutan </a:t>
            </a:r>
            <a:r>
              <a:rPr lang="en-US" sz="1200" dirty="0"/>
              <a:t>from 22 March and </a:t>
            </a:r>
            <a:r>
              <a:rPr lang="en-US" sz="1200" dirty="0" smtClean="0"/>
              <a:t>will close </a:t>
            </a:r>
            <a:r>
              <a:rPr lang="en-US" sz="1200" dirty="0"/>
              <a:t>on 5 May 2023.</a:t>
            </a:r>
            <a:endParaRPr lang="en-GB" sz="1200" dirty="0"/>
          </a:p>
          <a:p>
            <a:pPr lvl="0" algn="just"/>
            <a:endParaRPr lang="en-GB" sz="1200" dirty="0" smtClean="0"/>
          </a:p>
          <a:p>
            <a:pPr lvl="0" algn="just"/>
            <a:r>
              <a:rPr lang="en-GB" sz="1200" dirty="0" smtClean="0"/>
              <a:t>3</a:t>
            </a:r>
            <a:r>
              <a:rPr lang="en-GB" sz="1200" dirty="0" smtClean="0"/>
              <a:t>. </a:t>
            </a:r>
            <a:r>
              <a:rPr lang="en-US" sz="1200" dirty="0" smtClean="0"/>
              <a:t>Tuition </a:t>
            </a:r>
            <a:r>
              <a:rPr lang="en-US" sz="1200" dirty="0"/>
              <a:t>fees and accommodation for Self-Financed </a:t>
            </a:r>
            <a:r>
              <a:rPr lang="en-US" sz="1200" dirty="0" smtClean="0"/>
              <a:t>Students:</a:t>
            </a:r>
            <a:endParaRPr lang="en-GB" sz="1200" dirty="0" smtClean="0"/>
          </a:p>
          <a:p>
            <a:pPr marL="228600" lvl="0" indent="-228600" algn="just">
              <a:spcBef>
                <a:spcPts val="600"/>
              </a:spcBef>
              <a:buFont typeface="Wingdings" panose="05000000000000000000" pitchFamily="2" charset="2"/>
              <a:buChar char="ü"/>
            </a:pPr>
            <a:r>
              <a:rPr lang="en-US" sz="1200" b="1" dirty="0" smtClean="0"/>
              <a:t>Nu</a:t>
            </a:r>
            <a:r>
              <a:rPr lang="en-US" sz="1200" b="1" dirty="0"/>
              <a:t>. 73,977</a:t>
            </a:r>
            <a:r>
              <a:rPr lang="en-US" sz="1200" dirty="0"/>
              <a:t> for Arts </a:t>
            </a:r>
            <a:r>
              <a:rPr lang="en-US" sz="1200" dirty="0" smtClean="0"/>
              <a:t>and </a:t>
            </a:r>
            <a:r>
              <a:rPr lang="en-US" sz="1200" dirty="0" smtClean="0"/>
              <a:t>Humanities </a:t>
            </a:r>
            <a:r>
              <a:rPr lang="en-US" sz="1200" dirty="0"/>
              <a:t>programmes and </a:t>
            </a:r>
            <a:r>
              <a:rPr lang="en-US" sz="1200" b="1" dirty="0"/>
              <a:t>Nu. 91,646</a:t>
            </a:r>
            <a:r>
              <a:rPr lang="en-US" sz="1200" dirty="0"/>
              <a:t> for Science and Engineering </a:t>
            </a:r>
            <a:r>
              <a:rPr lang="en-US" sz="1200" dirty="0" err="1"/>
              <a:t>programmes</a:t>
            </a:r>
            <a:r>
              <a:rPr lang="en-US" sz="1200" dirty="0"/>
              <a:t> for the academic year 2023 - 2024. The tuition fee will increase at the rate of 2% per </a:t>
            </a:r>
            <a:r>
              <a:rPr lang="en-US" sz="1200" dirty="0" smtClean="0"/>
              <a:t>year.</a:t>
            </a:r>
          </a:p>
          <a:p>
            <a:pPr marL="228600" lvl="0" indent="-228600" algn="just">
              <a:spcBef>
                <a:spcPts val="600"/>
              </a:spcBef>
              <a:buFont typeface="Wingdings" panose="05000000000000000000" pitchFamily="2" charset="2"/>
              <a:buChar char="ü"/>
            </a:pPr>
            <a:r>
              <a:rPr lang="en-US" sz="1200" dirty="0" smtClean="0"/>
              <a:t>The </a:t>
            </a:r>
            <a:r>
              <a:rPr lang="en-US" sz="1200" dirty="0"/>
              <a:t>tuition fee is payable annually in two installments.  50% each in the beginning of the each </a:t>
            </a:r>
            <a:r>
              <a:rPr lang="en-US" sz="1200" dirty="0" smtClean="0"/>
              <a:t>semester.</a:t>
            </a:r>
            <a:endParaRPr lang="en-GB" sz="1200" dirty="0"/>
          </a:p>
          <a:p>
            <a:pPr marL="228600" lvl="0" indent="-228600" algn="just">
              <a:spcBef>
                <a:spcPts val="600"/>
              </a:spcBef>
              <a:buFont typeface="Wingdings" panose="05000000000000000000" pitchFamily="2" charset="2"/>
              <a:buChar char="ü"/>
            </a:pPr>
            <a:r>
              <a:rPr lang="en-US" sz="1200" dirty="0" smtClean="0"/>
              <a:t>For </a:t>
            </a:r>
            <a:r>
              <a:rPr lang="en-US" sz="1200" dirty="0"/>
              <a:t>other details, please visit the respective Colleges’ websites</a:t>
            </a:r>
            <a:r>
              <a:rPr lang="en-US" sz="1200" dirty="0" smtClean="0"/>
              <a:t>.</a:t>
            </a:r>
          </a:p>
          <a:p>
            <a:pPr algn="just"/>
            <a:endParaRPr lang="en-US" sz="1200" dirty="0" smtClean="0"/>
          </a:p>
          <a:p>
            <a:pPr algn="just"/>
            <a:r>
              <a:rPr lang="en-US" sz="1200" dirty="0" smtClean="0"/>
              <a:t>4. The minimum </a:t>
            </a:r>
            <a:r>
              <a:rPr lang="en-US" sz="1200" dirty="0"/>
              <a:t>eligibility criteria for </a:t>
            </a:r>
            <a:r>
              <a:rPr lang="en-US" sz="1200" dirty="0" smtClean="0"/>
              <a:t>programmes </a:t>
            </a:r>
            <a:r>
              <a:rPr lang="en-US" sz="1200" dirty="0"/>
              <a:t>and the number of seats available are listed </a:t>
            </a:r>
            <a:r>
              <a:rPr lang="en-US" sz="1200" dirty="0" smtClean="0"/>
              <a:t>in the next pages</a:t>
            </a:r>
            <a:endParaRPr lang="en-GB" sz="1200" dirty="0"/>
          </a:p>
          <a:p>
            <a:pPr lvl="0" algn="just"/>
            <a:endParaRPr lang="en-GB" sz="1200" dirty="0"/>
          </a:p>
          <a:p>
            <a:pPr algn="just"/>
            <a:endParaRPr lang="en-GB" sz="1200" dirty="0"/>
          </a:p>
        </p:txBody>
      </p:sp>
      <p:sp>
        <p:nvSpPr>
          <p:cNvPr id="21" name="TextBox 20"/>
          <p:cNvSpPr txBox="1"/>
          <p:nvPr/>
        </p:nvSpPr>
        <p:spPr>
          <a:xfrm>
            <a:off x="4053273" y="5251267"/>
            <a:ext cx="3743189" cy="1384995"/>
          </a:xfrm>
          <a:prstGeom prst="rect">
            <a:avLst/>
          </a:prstGeom>
          <a:noFill/>
        </p:spPr>
        <p:txBody>
          <a:bodyPr wrap="square" rtlCol="0">
            <a:spAutoFit/>
          </a:bodyPr>
          <a:lstStyle/>
          <a:p>
            <a:pPr algn="ctr"/>
            <a:r>
              <a:rPr lang="en-GB" sz="1200" b="1" dirty="0" smtClean="0"/>
              <a:t>Office of the Vice Chancellor</a:t>
            </a:r>
          </a:p>
          <a:p>
            <a:pPr algn="ctr"/>
            <a:r>
              <a:rPr lang="en-GB" sz="1200" b="1" dirty="0" smtClean="0"/>
              <a:t>Royal University of Bhutan</a:t>
            </a:r>
          </a:p>
          <a:p>
            <a:pPr algn="ctr"/>
            <a:r>
              <a:rPr lang="en-GB" sz="1200" b="1" dirty="0" smtClean="0"/>
              <a:t>Lower </a:t>
            </a:r>
            <a:r>
              <a:rPr lang="en-GB" sz="1200" b="1" dirty="0" err="1" smtClean="0"/>
              <a:t>Motithang</a:t>
            </a:r>
            <a:r>
              <a:rPr lang="en-GB" sz="1200" b="1" dirty="0" smtClean="0"/>
              <a:t>, </a:t>
            </a:r>
            <a:r>
              <a:rPr lang="en-GB" sz="1200" b="1" dirty="0" err="1" smtClean="0"/>
              <a:t>Thimphu</a:t>
            </a:r>
            <a:endParaRPr lang="en-GB" sz="1200" b="1" dirty="0" smtClean="0"/>
          </a:p>
          <a:p>
            <a:pPr algn="ctr"/>
            <a:r>
              <a:rPr lang="en-GB" sz="1200" b="1" dirty="0" smtClean="0"/>
              <a:t>P.O. Box 708</a:t>
            </a:r>
          </a:p>
          <a:p>
            <a:pPr algn="ctr"/>
            <a:r>
              <a:rPr lang="en-GB" sz="1200" b="1" dirty="0" smtClean="0"/>
              <a:t>Tele: + 975 02 336454/ 336525</a:t>
            </a:r>
          </a:p>
          <a:p>
            <a:pPr algn="ctr"/>
            <a:r>
              <a:rPr lang="en-GB" sz="1200" b="1" dirty="0" smtClean="0"/>
              <a:t>Fax: + 975 02 336523</a:t>
            </a:r>
          </a:p>
          <a:p>
            <a:pPr algn="ctr"/>
            <a:r>
              <a:rPr lang="en-GB" sz="1200" b="1" dirty="0" smtClean="0"/>
              <a:t>www.rub.edu.bt</a:t>
            </a:r>
            <a:endParaRPr lang="en-GB" sz="1200" b="1" dirty="0"/>
          </a:p>
        </p:txBody>
      </p:sp>
    </p:spTree>
    <p:extLst>
      <p:ext uri="{BB962C8B-B14F-4D97-AF65-F5344CB8AC3E}">
        <p14:creationId xmlns:p14="http://schemas.microsoft.com/office/powerpoint/2010/main" val="2709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EFF3"/>
        </a:solidFill>
        <a:effectLst/>
      </p:bgPr>
    </p:bg>
    <p:spTree>
      <p:nvGrpSpPr>
        <p:cNvPr id="1" name=""/>
        <p:cNvGrpSpPr/>
        <p:nvPr/>
      </p:nvGrpSpPr>
      <p:grpSpPr>
        <a:xfrm>
          <a:off x="0" y="0"/>
          <a:ext cx="0" cy="0"/>
          <a:chOff x="0" y="0"/>
          <a:chExt cx="0" cy="0"/>
        </a:xfrm>
      </p:grpSpPr>
      <p:sp>
        <p:nvSpPr>
          <p:cNvPr id="6" name="TextBox 5"/>
          <p:cNvSpPr txBox="1"/>
          <p:nvPr/>
        </p:nvSpPr>
        <p:spPr>
          <a:xfrm>
            <a:off x="2406316" y="0"/>
            <a:ext cx="9785684" cy="369332"/>
          </a:xfrm>
          <a:prstGeom prst="rect">
            <a:avLst/>
          </a:prstGeom>
          <a:noFill/>
        </p:spPr>
        <p:txBody>
          <a:bodyPr wrap="square" rtlCol="0">
            <a:spAutoFit/>
          </a:bodyPr>
          <a:lstStyle/>
          <a:p>
            <a:r>
              <a:rPr lang="en-GB" dirty="0" smtClean="0"/>
              <a:t>                                                  </a:t>
            </a:r>
            <a:r>
              <a:rPr lang="en-GB" dirty="0" err="1" smtClean="0"/>
              <a:t>Gyalpozhing</a:t>
            </a:r>
            <a:r>
              <a:rPr lang="en-GB" dirty="0" smtClean="0"/>
              <a:t> College of </a:t>
            </a:r>
            <a:r>
              <a:rPr lang="en-GB" dirty="0" smtClean="0"/>
              <a:t>Information </a:t>
            </a:r>
            <a:r>
              <a:rPr lang="en-GB" dirty="0" smtClean="0"/>
              <a:t>Technology</a:t>
            </a:r>
            <a:r>
              <a:rPr lang="en-GB" dirty="0"/>
              <a:t> </a:t>
            </a:r>
            <a:r>
              <a:rPr lang="en-GB" dirty="0" smtClean="0"/>
              <a:t>(GCIT), </a:t>
            </a:r>
            <a:r>
              <a:rPr lang="en-GB" dirty="0" err="1" smtClean="0"/>
              <a:t>Gyalpozhing</a:t>
            </a:r>
            <a:r>
              <a:rPr lang="en-GB" dirty="0" smtClean="0"/>
              <a:t> </a:t>
            </a:r>
            <a:endParaRPr lang="en-GB" dirty="0"/>
          </a:p>
        </p:txBody>
      </p:sp>
      <p:sp>
        <p:nvSpPr>
          <p:cNvPr id="12" name="TextBox 11"/>
          <p:cNvSpPr txBox="1"/>
          <p:nvPr/>
        </p:nvSpPr>
        <p:spPr>
          <a:xfrm>
            <a:off x="0" y="4572000"/>
            <a:ext cx="2406316" cy="231063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2" name="TextBox 1"/>
          <p:cNvSpPr txBox="1"/>
          <p:nvPr/>
        </p:nvSpPr>
        <p:spPr>
          <a:xfrm>
            <a:off x="0" y="0"/>
            <a:ext cx="2406315" cy="256673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a:p>
        </p:txBody>
      </p:sp>
      <p:sp>
        <p:nvSpPr>
          <p:cNvPr id="3" name="TextBox 2"/>
          <p:cNvSpPr txBox="1"/>
          <p:nvPr/>
        </p:nvSpPr>
        <p:spPr>
          <a:xfrm>
            <a:off x="0" y="2566737"/>
            <a:ext cx="2406315" cy="2005263"/>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96637442"/>
              </p:ext>
            </p:extLst>
          </p:nvPr>
        </p:nvGraphicFramePr>
        <p:xfrm>
          <a:off x="2406315" y="460438"/>
          <a:ext cx="9785684" cy="6397562"/>
        </p:xfrm>
        <a:graphic>
          <a:graphicData uri="http://schemas.openxmlformats.org/drawingml/2006/table">
            <a:tbl>
              <a:tblPr firstRow="1" firstCol="1" bandRow="1">
                <a:tableStyleId>{5C22544A-7EE6-4342-B048-85BDC9FD1C3A}</a:tableStyleId>
              </a:tblPr>
              <a:tblGrid>
                <a:gridCol w="1344028">
                  <a:extLst>
                    <a:ext uri="{9D8B030D-6E8A-4147-A177-3AD203B41FA5}">
                      <a16:colId xmlns:a16="http://schemas.microsoft.com/office/drawing/2014/main" xmlns="" val="42310501"/>
                    </a:ext>
                  </a:extLst>
                </a:gridCol>
                <a:gridCol w="1493364">
                  <a:extLst>
                    <a:ext uri="{9D8B030D-6E8A-4147-A177-3AD203B41FA5}">
                      <a16:colId xmlns:a16="http://schemas.microsoft.com/office/drawing/2014/main" xmlns="" val="2508893076"/>
                    </a:ext>
                  </a:extLst>
                </a:gridCol>
                <a:gridCol w="2090710">
                  <a:extLst>
                    <a:ext uri="{9D8B030D-6E8A-4147-A177-3AD203B41FA5}">
                      <a16:colId xmlns:a16="http://schemas.microsoft.com/office/drawing/2014/main" xmlns="" val="3863140899"/>
                    </a:ext>
                  </a:extLst>
                </a:gridCol>
                <a:gridCol w="2464051">
                  <a:extLst>
                    <a:ext uri="{9D8B030D-6E8A-4147-A177-3AD203B41FA5}">
                      <a16:colId xmlns:a16="http://schemas.microsoft.com/office/drawing/2014/main" xmlns="" val="522061547"/>
                    </a:ext>
                  </a:extLst>
                </a:gridCol>
                <a:gridCol w="1344028">
                  <a:extLst>
                    <a:ext uri="{9D8B030D-6E8A-4147-A177-3AD203B41FA5}">
                      <a16:colId xmlns:a16="http://schemas.microsoft.com/office/drawing/2014/main" xmlns="" val="85515043"/>
                    </a:ext>
                  </a:extLst>
                </a:gridCol>
                <a:gridCol w="1049503">
                  <a:extLst>
                    <a:ext uri="{9D8B030D-6E8A-4147-A177-3AD203B41FA5}">
                      <a16:colId xmlns:a16="http://schemas.microsoft.com/office/drawing/2014/main" xmlns="" val="2005289735"/>
                    </a:ext>
                  </a:extLst>
                </a:gridCol>
              </a:tblGrid>
              <a:tr h="322348">
                <a:tc rowSpan="2">
                  <a:txBody>
                    <a:bodyPr/>
                    <a:lstStyle/>
                    <a:p>
                      <a:pPr>
                        <a:lnSpc>
                          <a:spcPct val="115000"/>
                        </a:lnSpc>
                        <a:spcBef>
                          <a:spcPts val="600"/>
                        </a:spcBef>
                        <a:spcAft>
                          <a:spcPts val="0"/>
                        </a:spcAft>
                      </a:pPr>
                      <a:r>
                        <a:rPr lang="en-GB" sz="1200" dirty="0" err="1">
                          <a:solidFill>
                            <a:schemeClr val="tx1"/>
                          </a:solidFill>
                          <a:effectLst/>
                        </a:rPr>
                        <a:t>Sl</a:t>
                      </a:r>
                      <a:r>
                        <a:rPr lang="en-GB"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rowSpan="2">
                  <a:txBody>
                    <a:bodyPr/>
                    <a:lstStyle/>
                    <a:p>
                      <a:pPr marR="102870">
                        <a:lnSpc>
                          <a:spcPct val="115000"/>
                        </a:lnSpc>
                        <a:spcBef>
                          <a:spcPts val="600"/>
                        </a:spcBef>
                        <a:spcAft>
                          <a:spcPts val="0"/>
                        </a:spcAft>
                      </a:pPr>
                      <a:r>
                        <a:rPr lang="en-GB" sz="1200" dirty="0">
                          <a:solidFill>
                            <a:schemeClr val="tx1"/>
                          </a:solidFill>
                          <a:effectLst/>
                        </a:rPr>
                        <a:t>Programme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rowSpan="2">
                  <a:txBody>
                    <a:bodyPr/>
                    <a:lstStyle/>
                    <a:p>
                      <a:pPr marR="274320">
                        <a:lnSpc>
                          <a:spcPct val="115000"/>
                        </a:lnSpc>
                        <a:spcBef>
                          <a:spcPts val="600"/>
                        </a:spcBef>
                        <a:spcAft>
                          <a:spcPts val="0"/>
                        </a:spcAft>
                      </a:pPr>
                      <a:r>
                        <a:rPr lang="en-GB" sz="1200">
                          <a:solidFill>
                            <a:schemeClr val="tx1"/>
                          </a:solidFill>
                          <a:effectLst/>
                        </a:rPr>
                        <a:t>Eligibility Criteria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rowSpan="2">
                  <a:txBody>
                    <a:bodyPr/>
                    <a:lstStyle/>
                    <a:p>
                      <a:pPr>
                        <a:lnSpc>
                          <a:spcPct val="115000"/>
                        </a:lnSpc>
                        <a:spcBef>
                          <a:spcPts val="600"/>
                        </a:spcBef>
                        <a:spcAft>
                          <a:spcPts val="0"/>
                        </a:spcAft>
                      </a:pPr>
                      <a:r>
                        <a:rPr lang="en-GB" sz="1200">
                          <a:solidFill>
                            <a:schemeClr val="tx1"/>
                          </a:solidFill>
                          <a:effectLst/>
                        </a:rPr>
                        <a:t>Ability rating points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gridSpan="2">
                  <a:txBody>
                    <a:bodyPr/>
                    <a:lstStyle/>
                    <a:p>
                      <a:pPr marR="274320" algn="ctr">
                        <a:lnSpc>
                          <a:spcPct val="115000"/>
                        </a:lnSpc>
                        <a:spcBef>
                          <a:spcPts val="600"/>
                        </a:spcBef>
                        <a:spcAft>
                          <a:spcPts val="0"/>
                        </a:spcAft>
                      </a:pPr>
                      <a:r>
                        <a:rPr lang="en-GB" sz="1200">
                          <a:solidFill>
                            <a:schemeClr val="tx1"/>
                          </a:solidFill>
                          <a:effectLst/>
                        </a:rPr>
                        <a:t>Seats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hMerge="1">
                  <a:txBody>
                    <a:bodyPr/>
                    <a:lstStyle/>
                    <a:p>
                      <a:endParaRPr lang="en-GB"/>
                    </a:p>
                  </a:txBody>
                  <a:tcPr/>
                </a:tc>
                <a:extLst>
                  <a:ext uri="{0D108BD9-81ED-4DB2-BD59-A6C34878D82A}">
                    <a16:rowId xmlns:a16="http://schemas.microsoft.com/office/drawing/2014/main" xmlns="" val="3842053996"/>
                  </a:ext>
                </a:extLst>
              </a:tr>
              <a:tr h="100719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Bef>
                          <a:spcPts val="600"/>
                        </a:spcBef>
                        <a:spcAft>
                          <a:spcPts val="0"/>
                        </a:spcAft>
                      </a:pPr>
                      <a:r>
                        <a:rPr lang="en-GB" sz="1200">
                          <a:solidFill>
                            <a:schemeClr val="tx1"/>
                          </a:solidFill>
                          <a:effectLst/>
                        </a:rPr>
                        <a:t>Higher Education Grant</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GB" sz="1200">
                          <a:solidFill>
                            <a:schemeClr val="tx1"/>
                          </a:solidFill>
                          <a:effectLst/>
                        </a:rPr>
                        <a:t>Self-Financed</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extLst>
                  <a:ext uri="{0D108BD9-81ED-4DB2-BD59-A6C34878D82A}">
                    <a16:rowId xmlns:a16="http://schemas.microsoft.com/office/drawing/2014/main" xmlns="" val="588682660"/>
                  </a:ext>
                </a:extLst>
              </a:tr>
              <a:tr h="1962737">
                <a:tc>
                  <a:txBody>
                    <a:bodyPr/>
                    <a:lstStyle/>
                    <a:p>
                      <a:pPr marR="274320">
                        <a:lnSpc>
                          <a:spcPct val="115000"/>
                        </a:lnSpc>
                        <a:spcBef>
                          <a:spcPts val="600"/>
                        </a:spcBef>
                        <a:spcAft>
                          <a:spcPts val="0"/>
                        </a:spcAft>
                      </a:pPr>
                      <a:r>
                        <a:rPr lang="en-GB" sz="1200">
                          <a:solidFill>
                            <a:schemeClr val="tx1"/>
                          </a:solidFill>
                          <a:effectLst/>
                        </a:rPr>
                        <a:t>1</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US" sz="1200">
                          <a:solidFill>
                            <a:schemeClr val="tx1"/>
                          </a:solidFill>
                          <a:effectLst/>
                        </a:rPr>
                        <a:t>Bachelor of Computer Science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US" sz="1200" dirty="0">
                          <a:solidFill>
                            <a:schemeClr val="tx1"/>
                          </a:solidFill>
                          <a:effectLst/>
                        </a:rPr>
                        <a:t>Class XII pass students with a minimum of 50% in Mathematics/ Business Mathematics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gn="r">
                        <a:lnSpc>
                          <a:spcPct val="115000"/>
                        </a:lnSpc>
                        <a:spcBef>
                          <a:spcPts val="300"/>
                        </a:spcBef>
                        <a:spcAft>
                          <a:spcPts val="0"/>
                        </a:spcAft>
                      </a:pPr>
                      <a:r>
                        <a:rPr lang="en-US" sz="1200">
                          <a:solidFill>
                            <a:schemeClr val="tx1"/>
                          </a:solidFill>
                          <a:effectLst/>
                        </a:rPr>
                        <a:t> </a:t>
                      </a:r>
                      <a:endParaRPr lang="en-GB" sz="1200">
                        <a:solidFill>
                          <a:schemeClr val="tx1"/>
                        </a:solidFill>
                        <a:effectLst/>
                      </a:endParaRPr>
                    </a:p>
                    <a:p>
                      <a:pPr algn="r">
                        <a:lnSpc>
                          <a:spcPct val="115000"/>
                        </a:lnSpc>
                        <a:spcBef>
                          <a:spcPts val="600"/>
                        </a:spcBef>
                        <a:spcAft>
                          <a:spcPts val="0"/>
                        </a:spcAft>
                      </a:pPr>
                      <a:r>
                        <a:rPr lang="en-US" sz="1200">
                          <a:solidFill>
                            <a:schemeClr val="tx1"/>
                          </a:solidFill>
                          <a:effectLst/>
                        </a:rPr>
                        <a:t>Mathematics/Business Mathematics – 5</a:t>
                      </a:r>
                      <a:endParaRPr lang="en-GB" sz="1200">
                        <a:solidFill>
                          <a:schemeClr val="tx1"/>
                        </a:solidFill>
                        <a:effectLst/>
                      </a:endParaRPr>
                    </a:p>
                    <a:p>
                      <a:pPr algn="r">
                        <a:lnSpc>
                          <a:spcPct val="115000"/>
                        </a:lnSpc>
                        <a:spcBef>
                          <a:spcPts val="300"/>
                        </a:spcBef>
                        <a:spcAft>
                          <a:spcPts val="0"/>
                        </a:spcAft>
                      </a:pPr>
                      <a:r>
                        <a:rPr lang="en-US" sz="1200">
                          <a:solidFill>
                            <a:schemeClr val="tx1"/>
                          </a:solidFill>
                          <a:effectLst/>
                        </a:rPr>
                        <a:t>English – 2  </a:t>
                      </a:r>
                      <a:endParaRPr lang="en-GB" sz="1200">
                        <a:solidFill>
                          <a:schemeClr val="tx1"/>
                        </a:solidFill>
                        <a:effectLst/>
                      </a:endParaRPr>
                    </a:p>
                    <a:p>
                      <a:pPr algn="r">
                        <a:lnSpc>
                          <a:spcPct val="115000"/>
                        </a:lnSpc>
                        <a:spcBef>
                          <a:spcPts val="300"/>
                        </a:spcBef>
                        <a:spcAft>
                          <a:spcPts val="0"/>
                        </a:spcAft>
                      </a:pPr>
                      <a:r>
                        <a:rPr lang="en-US" sz="1200">
                          <a:solidFill>
                            <a:schemeClr val="tx1"/>
                          </a:solidFill>
                          <a:effectLst/>
                        </a:rPr>
                        <a:t>3 other subjects – 1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a:solidFill>
                            <a:schemeClr val="tx1"/>
                          </a:solidFill>
                          <a:effectLst/>
                        </a:rPr>
                        <a:t>80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extLst>
                  <a:ext uri="{0D108BD9-81ED-4DB2-BD59-A6C34878D82A}">
                    <a16:rowId xmlns:a16="http://schemas.microsoft.com/office/drawing/2014/main" xmlns="" val="2720755811"/>
                  </a:ext>
                </a:extLst>
              </a:tr>
              <a:tr h="2305162">
                <a:tc>
                  <a:txBody>
                    <a:bodyPr/>
                    <a:lstStyle/>
                    <a:p>
                      <a:pPr marR="274320">
                        <a:lnSpc>
                          <a:spcPct val="115000"/>
                        </a:lnSpc>
                        <a:spcBef>
                          <a:spcPts val="600"/>
                        </a:spcBef>
                        <a:spcAft>
                          <a:spcPts val="0"/>
                        </a:spcAft>
                      </a:pPr>
                      <a:r>
                        <a:rPr lang="en-GB" sz="1200">
                          <a:solidFill>
                            <a:schemeClr val="tx1"/>
                          </a:solidFill>
                          <a:effectLst/>
                        </a:rPr>
                        <a:t>2</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US" sz="1200">
                          <a:solidFill>
                            <a:schemeClr val="tx1"/>
                          </a:solidFill>
                          <a:effectLst/>
                        </a:rPr>
                        <a:t> </a:t>
                      </a:r>
                      <a:endParaRPr lang="en-GB" sz="1200">
                        <a:solidFill>
                          <a:schemeClr val="tx1"/>
                        </a:solidFill>
                        <a:effectLst/>
                      </a:endParaRPr>
                    </a:p>
                    <a:p>
                      <a:pPr>
                        <a:lnSpc>
                          <a:spcPct val="115000"/>
                        </a:lnSpc>
                        <a:spcBef>
                          <a:spcPts val="600"/>
                        </a:spcBef>
                        <a:spcAft>
                          <a:spcPts val="0"/>
                        </a:spcAft>
                      </a:pPr>
                      <a:r>
                        <a:rPr lang="en-US" sz="1200">
                          <a:solidFill>
                            <a:schemeClr val="tx1"/>
                          </a:solidFill>
                          <a:effectLst/>
                        </a:rPr>
                        <a:t>Bachelor of Interactive Design and Development</a:t>
                      </a:r>
                      <a:endParaRPr lang="en-GB" sz="1200">
                        <a:solidFill>
                          <a:schemeClr val="tx1"/>
                        </a:solidFill>
                        <a:effectLst/>
                      </a:endParaRPr>
                    </a:p>
                    <a:p>
                      <a:pPr>
                        <a:lnSpc>
                          <a:spcPct val="115000"/>
                        </a:lnSpc>
                        <a:spcBef>
                          <a:spcPts val="600"/>
                        </a:spcBef>
                        <a:spcAft>
                          <a:spcPts val="0"/>
                        </a:spcAft>
                      </a:pPr>
                      <a:r>
                        <a:rPr lang="en-US" sz="1200">
                          <a:solidFill>
                            <a:schemeClr val="tx1"/>
                          </a:solidFill>
                          <a:effectLst/>
                        </a:rPr>
                        <a:t>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US" sz="1200" dirty="0">
                          <a:solidFill>
                            <a:schemeClr val="tx1"/>
                          </a:solidFill>
                          <a:effectLst/>
                        </a:rPr>
                        <a:t>Class XII pass students with a minimum of 50% in Mathematics/ Business Mathematics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gn="r">
                        <a:lnSpc>
                          <a:spcPct val="115000"/>
                        </a:lnSpc>
                        <a:spcBef>
                          <a:spcPts val="600"/>
                        </a:spcBef>
                        <a:spcAft>
                          <a:spcPts val="0"/>
                        </a:spcAft>
                      </a:pPr>
                      <a:r>
                        <a:rPr lang="en-US" sz="1200" dirty="0">
                          <a:solidFill>
                            <a:schemeClr val="tx1"/>
                          </a:solidFill>
                          <a:effectLst/>
                        </a:rPr>
                        <a:t>         Mathematics/ Business Mathematics – 5</a:t>
                      </a:r>
                      <a:endParaRPr lang="en-GB" sz="1200" dirty="0">
                        <a:solidFill>
                          <a:schemeClr val="tx1"/>
                        </a:solidFill>
                        <a:effectLst/>
                      </a:endParaRPr>
                    </a:p>
                    <a:p>
                      <a:pPr algn="r">
                        <a:lnSpc>
                          <a:spcPct val="115000"/>
                        </a:lnSpc>
                        <a:spcBef>
                          <a:spcPts val="300"/>
                        </a:spcBef>
                        <a:spcAft>
                          <a:spcPts val="0"/>
                        </a:spcAft>
                      </a:pPr>
                      <a:r>
                        <a:rPr lang="en-US" sz="1200" dirty="0">
                          <a:solidFill>
                            <a:schemeClr val="tx1"/>
                          </a:solidFill>
                          <a:effectLst/>
                        </a:rPr>
                        <a:t>English – 2</a:t>
                      </a:r>
                      <a:endParaRPr lang="en-GB" sz="1200" dirty="0">
                        <a:solidFill>
                          <a:schemeClr val="tx1"/>
                        </a:solidFill>
                        <a:effectLst/>
                      </a:endParaRPr>
                    </a:p>
                    <a:p>
                      <a:pPr algn="r">
                        <a:lnSpc>
                          <a:spcPct val="115000"/>
                        </a:lnSpc>
                        <a:spcBef>
                          <a:spcPts val="300"/>
                        </a:spcBef>
                        <a:spcAft>
                          <a:spcPts val="0"/>
                        </a:spcAft>
                      </a:pPr>
                      <a:r>
                        <a:rPr lang="en-US" sz="1200" dirty="0">
                          <a:solidFill>
                            <a:schemeClr val="tx1"/>
                          </a:solidFill>
                          <a:effectLst/>
                        </a:rPr>
                        <a:t>3 other subjects – 1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a:solidFill>
                            <a:schemeClr val="tx1"/>
                          </a:solidFill>
                          <a:effectLst/>
                        </a:rPr>
                        <a:t>25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extLst>
                  <a:ext uri="{0D108BD9-81ED-4DB2-BD59-A6C34878D82A}">
                    <a16:rowId xmlns:a16="http://schemas.microsoft.com/office/drawing/2014/main" xmlns="" val="3328484360"/>
                  </a:ext>
                </a:extLst>
              </a:tr>
              <a:tr h="800118">
                <a:tc gridSpan="3">
                  <a:txBody>
                    <a:bodyPr/>
                    <a:lstStyle/>
                    <a:p>
                      <a:pPr>
                        <a:lnSpc>
                          <a:spcPct val="115000"/>
                        </a:lnSpc>
                        <a:spcBef>
                          <a:spcPts val="600"/>
                        </a:spcBef>
                        <a:spcAft>
                          <a:spcPts val="0"/>
                        </a:spcAft>
                      </a:pPr>
                      <a:r>
                        <a:rPr lang="en-GB" sz="1200" dirty="0">
                          <a:solidFill>
                            <a:schemeClr val="tx1"/>
                          </a:solidFill>
                          <a:effectLst/>
                        </a:rPr>
                        <a:t>Reporting date for 1</a:t>
                      </a:r>
                      <a:r>
                        <a:rPr lang="en-GB" sz="1200" baseline="30000" dirty="0">
                          <a:solidFill>
                            <a:schemeClr val="tx1"/>
                          </a:solidFill>
                          <a:effectLst/>
                        </a:rPr>
                        <a:t>st</a:t>
                      </a:r>
                      <a:r>
                        <a:rPr lang="en-GB" sz="1200" dirty="0">
                          <a:solidFill>
                            <a:schemeClr val="tx1"/>
                          </a:solidFill>
                          <a:effectLst/>
                        </a:rPr>
                        <a:t> year students:</a:t>
                      </a:r>
                    </a:p>
                    <a:p>
                      <a:pPr>
                        <a:lnSpc>
                          <a:spcPct val="115000"/>
                        </a:lnSpc>
                        <a:spcBef>
                          <a:spcPts val="600"/>
                        </a:spcBef>
                        <a:spcAft>
                          <a:spcPts val="0"/>
                        </a:spcAft>
                      </a:pPr>
                      <a:r>
                        <a:rPr lang="en-GB" sz="1200" dirty="0">
                          <a:solidFill>
                            <a:schemeClr val="tx1"/>
                          </a:solidFill>
                          <a:effectLst/>
                        </a:rPr>
                        <a:t>Please visit College website(www.gcit.edu.bt)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hMerge="1">
                  <a:txBody>
                    <a:bodyPr/>
                    <a:lstStyle/>
                    <a:p>
                      <a:endParaRPr lang="en-GB"/>
                    </a:p>
                  </a:txBody>
                  <a:tcPr/>
                </a:tc>
                <a:tc hMerge="1">
                  <a:txBody>
                    <a:bodyPr/>
                    <a:lstStyle/>
                    <a:p>
                      <a:endParaRPr lang="en-GB"/>
                    </a:p>
                  </a:txBody>
                  <a:tcPr/>
                </a:tc>
                <a:tc>
                  <a:txBody>
                    <a:bodyPr/>
                    <a:lstStyle/>
                    <a:p>
                      <a:pPr indent="12065">
                        <a:lnSpc>
                          <a:spcPct val="115000"/>
                        </a:lnSpc>
                        <a:spcBef>
                          <a:spcPts val="600"/>
                        </a:spcBef>
                        <a:spcAft>
                          <a:spcPts val="0"/>
                        </a:spcAft>
                      </a:pPr>
                      <a:r>
                        <a:rPr lang="en-GB" sz="1200">
                          <a:solidFill>
                            <a:schemeClr val="tx1"/>
                          </a:solidFill>
                          <a:effectLst/>
                        </a:rPr>
                        <a:t>Total In-take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a:solidFill>
                            <a:schemeClr val="tx1"/>
                          </a:solidFill>
                          <a:effectLst/>
                        </a:rPr>
                        <a:t>105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dirty="0">
                          <a:solidFill>
                            <a:schemeClr val="tx1"/>
                          </a:solidFill>
                          <a:effectLst/>
                        </a:rPr>
                        <a:t>0</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extLst>
                  <a:ext uri="{0D108BD9-81ED-4DB2-BD59-A6C34878D82A}">
                    <a16:rowId xmlns:a16="http://schemas.microsoft.com/office/drawing/2014/main" xmlns="" val="2257243267"/>
                  </a:ext>
                </a:extLst>
              </a:tr>
            </a:tbl>
          </a:graphicData>
        </a:graphic>
      </p:graphicFrame>
      <p:pic>
        <p:nvPicPr>
          <p:cNvPr id="3074" name="Picture 2" descr="GCIT Website"/>
          <p:cNvPicPr>
            <a:picLocks noChangeAspect="1" noChangeArrowheads="1"/>
          </p:cNvPicPr>
          <p:nvPr/>
        </p:nvPicPr>
        <p:blipFill rotWithShape="1">
          <a:blip r:embed="rId5">
            <a:extLst>
              <a:ext uri="{28A0092B-C50C-407E-A947-70E740481C1C}">
                <a14:useLocalDpi xmlns:a14="http://schemas.microsoft.com/office/drawing/2010/main" val="0"/>
              </a:ext>
            </a:extLst>
          </a:blip>
          <a:srcRect l="52758" r="10287"/>
          <a:stretch/>
        </p:blipFill>
        <p:spPr bwMode="auto">
          <a:xfrm>
            <a:off x="-152400" y="-118884"/>
            <a:ext cx="1219200" cy="125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99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EFF3"/>
        </a:solidFill>
        <a:effectLst/>
      </p:bgPr>
    </p:bg>
    <p:spTree>
      <p:nvGrpSpPr>
        <p:cNvPr id="1" name=""/>
        <p:cNvGrpSpPr/>
        <p:nvPr/>
      </p:nvGrpSpPr>
      <p:grpSpPr>
        <a:xfrm>
          <a:off x="0" y="0"/>
          <a:ext cx="0" cy="0"/>
          <a:chOff x="0" y="0"/>
          <a:chExt cx="0" cy="0"/>
        </a:xfrm>
      </p:grpSpPr>
      <p:sp>
        <p:nvSpPr>
          <p:cNvPr id="2" name="TextBox 1"/>
          <p:cNvSpPr txBox="1"/>
          <p:nvPr/>
        </p:nvSpPr>
        <p:spPr>
          <a:xfrm>
            <a:off x="0" y="0"/>
            <a:ext cx="2406316" cy="240065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sz="2400" b="1"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 </a:t>
            </a:r>
            <a:endParaRPr lang="en-GB" dirty="0"/>
          </a:p>
        </p:txBody>
      </p:sp>
      <p:pic>
        <p:nvPicPr>
          <p:cNvPr id="1026" name="Picture 2" descr="College of Science and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1" y="0"/>
            <a:ext cx="973373" cy="946484"/>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041270824"/>
              </p:ext>
            </p:extLst>
          </p:nvPr>
        </p:nvGraphicFramePr>
        <p:xfrm>
          <a:off x="2406316" y="498690"/>
          <a:ext cx="9785684" cy="6682108"/>
        </p:xfrm>
        <a:graphic>
          <a:graphicData uri="http://schemas.openxmlformats.org/drawingml/2006/table">
            <a:tbl>
              <a:tblPr firstRow="1" firstCol="1" bandRow="1">
                <a:tableStyleId>{5C22544A-7EE6-4342-B048-85BDC9FD1C3A}</a:tableStyleId>
              </a:tblPr>
              <a:tblGrid>
                <a:gridCol w="401052">
                  <a:extLst>
                    <a:ext uri="{9D8B030D-6E8A-4147-A177-3AD203B41FA5}">
                      <a16:colId xmlns:a16="http://schemas.microsoft.com/office/drawing/2014/main" xmlns="" val="2243748826"/>
                    </a:ext>
                  </a:extLst>
                </a:gridCol>
                <a:gridCol w="2472203">
                  <a:extLst>
                    <a:ext uri="{9D8B030D-6E8A-4147-A177-3AD203B41FA5}">
                      <a16:colId xmlns:a16="http://schemas.microsoft.com/office/drawing/2014/main" xmlns="" val="3273132912"/>
                    </a:ext>
                  </a:extLst>
                </a:gridCol>
                <a:gridCol w="2180008">
                  <a:extLst>
                    <a:ext uri="{9D8B030D-6E8A-4147-A177-3AD203B41FA5}">
                      <a16:colId xmlns:a16="http://schemas.microsoft.com/office/drawing/2014/main" xmlns="" val="2314896610"/>
                    </a:ext>
                  </a:extLst>
                </a:gridCol>
                <a:gridCol w="1738850">
                  <a:extLst>
                    <a:ext uri="{9D8B030D-6E8A-4147-A177-3AD203B41FA5}">
                      <a16:colId xmlns:a16="http://schemas.microsoft.com/office/drawing/2014/main" xmlns="" val="748025157"/>
                    </a:ext>
                  </a:extLst>
                </a:gridCol>
                <a:gridCol w="1654628">
                  <a:extLst>
                    <a:ext uri="{9D8B030D-6E8A-4147-A177-3AD203B41FA5}">
                      <a16:colId xmlns:a16="http://schemas.microsoft.com/office/drawing/2014/main" xmlns="" val="2007148221"/>
                    </a:ext>
                  </a:extLst>
                </a:gridCol>
                <a:gridCol w="1338943">
                  <a:extLst>
                    <a:ext uri="{9D8B030D-6E8A-4147-A177-3AD203B41FA5}">
                      <a16:colId xmlns:a16="http://schemas.microsoft.com/office/drawing/2014/main" xmlns="" val="3767166868"/>
                    </a:ext>
                  </a:extLst>
                </a:gridCol>
              </a:tblGrid>
              <a:tr h="263310">
                <a:tc rowSpan="2">
                  <a:txBody>
                    <a:bodyPr/>
                    <a:lstStyle/>
                    <a:p>
                      <a:pPr>
                        <a:lnSpc>
                          <a:spcPct val="115000"/>
                        </a:lnSpc>
                        <a:spcBef>
                          <a:spcPts val="600"/>
                        </a:spcBef>
                        <a:spcAft>
                          <a:spcPts val="0"/>
                        </a:spcAft>
                      </a:pPr>
                      <a:r>
                        <a:rPr lang="en-GB" sz="1200" dirty="0" err="1">
                          <a:solidFill>
                            <a:schemeClr val="tx1"/>
                          </a:solidFill>
                          <a:effectLst/>
                        </a:rPr>
                        <a:t>Sl</a:t>
                      </a:r>
                      <a:r>
                        <a:rPr lang="en-GB"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rowSpan="2">
                  <a:txBody>
                    <a:bodyPr/>
                    <a:lstStyle/>
                    <a:p>
                      <a:pPr marR="274320">
                        <a:lnSpc>
                          <a:spcPct val="115000"/>
                        </a:lnSpc>
                        <a:spcBef>
                          <a:spcPts val="600"/>
                        </a:spcBef>
                        <a:spcAft>
                          <a:spcPts val="0"/>
                        </a:spcAft>
                      </a:pPr>
                      <a:r>
                        <a:rPr lang="en-GB" sz="1200" dirty="0">
                          <a:solidFill>
                            <a:schemeClr val="tx1"/>
                          </a:solidFill>
                          <a:effectLst/>
                        </a:rPr>
                        <a:t>Programme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rowSpan="2">
                  <a:txBody>
                    <a:bodyPr/>
                    <a:lstStyle/>
                    <a:p>
                      <a:pPr marR="274320">
                        <a:lnSpc>
                          <a:spcPct val="115000"/>
                        </a:lnSpc>
                        <a:spcBef>
                          <a:spcPts val="600"/>
                        </a:spcBef>
                        <a:spcAft>
                          <a:spcPts val="0"/>
                        </a:spcAft>
                      </a:pPr>
                      <a:r>
                        <a:rPr lang="en-GB" sz="1200" dirty="0">
                          <a:solidFill>
                            <a:schemeClr val="tx1"/>
                          </a:solidFill>
                          <a:effectLst/>
                        </a:rPr>
                        <a:t>Eligibility Criteria</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rowSpan="2">
                  <a:txBody>
                    <a:bodyPr/>
                    <a:lstStyle/>
                    <a:p>
                      <a:pPr>
                        <a:lnSpc>
                          <a:spcPct val="115000"/>
                        </a:lnSpc>
                        <a:spcBef>
                          <a:spcPts val="600"/>
                        </a:spcBef>
                        <a:spcAft>
                          <a:spcPts val="0"/>
                        </a:spcAft>
                      </a:pPr>
                      <a:r>
                        <a:rPr lang="en-GB" sz="1200" dirty="0">
                          <a:solidFill>
                            <a:schemeClr val="tx1"/>
                          </a:solidFill>
                          <a:effectLst/>
                        </a:rPr>
                        <a:t>Ability rating points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gridSpan="2">
                  <a:txBody>
                    <a:bodyPr/>
                    <a:lstStyle/>
                    <a:p>
                      <a:pPr marR="274320" algn="ctr">
                        <a:lnSpc>
                          <a:spcPct val="115000"/>
                        </a:lnSpc>
                        <a:spcBef>
                          <a:spcPts val="600"/>
                        </a:spcBef>
                        <a:spcAft>
                          <a:spcPts val="0"/>
                        </a:spcAft>
                      </a:pPr>
                      <a:r>
                        <a:rPr lang="en-GB" sz="1200" dirty="0">
                          <a:solidFill>
                            <a:schemeClr val="tx1"/>
                          </a:solidFill>
                          <a:effectLst/>
                        </a:rPr>
                        <a:t>Seats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hMerge="1">
                  <a:txBody>
                    <a:bodyPr/>
                    <a:lstStyle/>
                    <a:p>
                      <a:endParaRPr lang="en-GB"/>
                    </a:p>
                  </a:txBody>
                  <a:tcPr/>
                </a:tc>
                <a:extLst>
                  <a:ext uri="{0D108BD9-81ED-4DB2-BD59-A6C34878D82A}">
                    <a16:rowId xmlns:a16="http://schemas.microsoft.com/office/drawing/2014/main" xmlns="" val="1960098304"/>
                  </a:ext>
                </a:extLst>
              </a:tr>
              <a:tr h="15612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Bef>
                          <a:spcPts val="600"/>
                        </a:spcBef>
                        <a:spcAft>
                          <a:spcPts val="0"/>
                        </a:spcAft>
                      </a:pPr>
                      <a:r>
                        <a:rPr lang="en-GB" sz="1200" dirty="0">
                          <a:solidFill>
                            <a:schemeClr val="tx1"/>
                          </a:solidFill>
                          <a:effectLst/>
                        </a:rPr>
                        <a:t>Higher Education Grant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a:solidFill>
                            <a:schemeClr val="tx1"/>
                          </a:solidFill>
                          <a:effectLst/>
                        </a:rPr>
                        <a:t>Self-Financed</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extLst>
                  <a:ext uri="{0D108BD9-81ED-4DB2-BD59-A6C34878D82A}">
                    <a16:rowId xmlns:a16="http://schemas.microsoft.com/office/drawing/2014/main" xmlns="" val="412884737"/>
                  </a:ext>
                </a:extLst>
              </a:tr>
              <a:tr h="388402">
                <a:tc>
                  <a:txBody>
                    <a:bodyPr/>
                    <a:lstStyle/>
                    <a:p>
                      <a:pPr marR="274320">
                        <a:lnSpc>
                          <a:spcPct val="115000"/>
                        </a:lnSpc>
                        <a:spcBef>
                          <a:spcPts val="600"/>
                        </a:spcBef>
                        <a:spcAft>
                          <a:spcPts val="0"/>
                        </a:spcAft>
                      </a:pPr>
                      <a:r>
                        <a:rPr lang="en-GB" sz="1200" dirty="0">
                          <a:solidFill>
                            <a:schemeClr val="tx1"/>
                          </a:solidFill>
                          <a:effectLst/>
                        </a:rPr>
                        <a:t>1</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BE in Civil </a:t>
                      </a:r>
                      <a:r>
                        <a:rPr lang="en-GB" sz="1200" dirty="0" smtClean="0">
                          <a:solidFill>
                            <a:schemeClr val="tx1"/>
                          </a:solidFill>
                          <a:effectLst/>
                        </a:rPr>
                        <a:t>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rowSpan="8">
                  <a:txBody>
                    <a:bodyPr/>
                    <a:lstStyle/>
                    <a:p>
                      <a:pPr>
                        <a:lnSpc>
                          <a:spcPct val="115000"/>
                        </a:lnSpc>
                        <a:spcBef>
                          <a:spcPts val="600"/>
                        </a:spcBef>
                        <a:spcAft>
                          <a:spcPts val="0"/>
                        </a:spcAft>
                      </a:pPr>
                      <a:r>
                        <a:rPr lang="en-GB" sz="1200">
                          <a:solidFill>
                            <a:schemeClr val="tx1"/>
                          </a:solidFill>
                          <a:effectLst/>
                        </a:rPr>
                        <a:t> </a:t>
                      </a:r>
                    </a:p>
                    <a:p>
                      <a:pPr>
                        <a:lnSpc>
                          <a:spcPct val="115000"/>
                        </a:lnSpc>
                        <a:spcBef>
                          <a:spcPts val="600"/>
                        </a:spcBef>
                        <a:spcAft>
                          <a:spcPts val="0"/>
                        </a:spcAft>
                      </a:pPr>
                      <a:r>
                        <a:rPr lang="en-GB" sz="1200">
                          <a:solidFill>
                            <a:schemeClr val="tx1"/>
                          </a:solidFill>
                          <a:effectLst/>
                        </a:rPr>
                        <a:t> </a:t>
                      </a:r>
                    </a:p>
                    <a:p>
                      <a:pPr>
                        <a:lnSpc>
                          <a:spcPct val="115000"/>
                        </a:lnSpc>
                        <a:spcBef>
                          <a:spcPts val="600"/>
                        </a:spcBef>
                        <a:spcAft>
                          <a:spcPts val="0"/>
                        </a:spcAft>
                      </a:pPr>
                      <a:r>
                        <a:rPr lang="en-GB" sz="1200">
                          <a:solidFill>
                            <a:schemeClr val="tx1"/>
                          </a:solidFill>
                          <a:effectLst/>
                        </a:rPr>
                        <a:t> </a:t>
                      </a:r>
                    </a:p>
                    <a:p>
                      <a:pPr>
                        <a:lnSpc>
                          <a:spcPct val="115000"/>
                        </a:lnSpc>
                        <a:spcBef>
                          <a:spcPts val="600"/>
                        </a:spcBef>
                        <a:spcAft>
                          <a:spcPts val="0"/>
                        </a:spcAft>
                      </a:pPr>
                      <a:r>
                        <a:rPr lang="en-GB" sz="1200">
                          <a:solidFill>
                            <a:schemeClr val="tx1"/>
                          </a:solidFill>
                          <a:effectLst/>
                        </a:rPr>
                        <a:t> </a:t>
                      </a:r>
                    </a:p>
                    <a:p>
                      <a:pPr>
                        <a:lnSpc>
                          <a:spcPct val="115000"/>
                        </a:lnSpc>
                        <a:spcBef>
                          <a:spcPts val="600"/>
                        </a:spcBef>
                        <a:spcAft>
                          <a:spcPts val="0"/>
                        </a:spcAft>
                      </a:pPr>
                      <a:r>
                        <a:rPr lang="en-GB" sz="1200">
                          <a:solidFill>
                            <a:schemeClr val="tx1"/>
                          </a:solidFill>
                          <a:effectLst/>
                        </a:rPr>
                        <a:t> </a:t>
                      </a:r>
                    </a:p>
                    <a:p>
                      <a:pPr>
                        <a:lnSpc>
                          <a:spcPct val="115000"/>
                        </a:lnSpc>
                        <a:spcBef>
                          <a:spcPts val="600"/>
                        </a:spcBef>
                        <a:spcAft>
                          <a:spcPts val="0"/>
                        </a:spcAft>
                      </a:pPr>
                      <a:r>
                        <a:rPr lang="en-GB" sz="1200">
                          <a:solidFill>
                            <a:schemeClr val="tx1"/>
                          </a:solidFill>
                          <a:effectLst/>
                        </a:rPr>
                        <a:t>Class XII passed students with a minimum of 50% each in Physics, Chemistry, Maths and English.</a:t>
                      </a:r>
                    </a:p>
                    <a:p>
                      <a:pPr>
                        <a:lnSpc>
                          <a:spcPct val="115000"/>
                        </a:lnSpc>
                        <a:spcBef>
                          <a:spcPts val="600"/>
                        </a:spcBef>
                        <a:spcAft>
                          <a:spcPts val="0"/>
                        </a:spcAft>
                      </a:pPr>
                      <a:r>
                        <a:rPr lang="en-GB" sz="1200">
                          <a:solidFill>
                            <a:schemeClr val="tx1"/>
                          </a:solidFill>
                          <a:effectLst/>
                        </a:rPr>
                        <a:t>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rowSpan="8">
                  <a:txBody>
                    <a:bodyPr/>
                    <a:lstStyle/>
                    <a:p>
                      <a:pPr algn="r">
                        <a:lnSpc>
                          <a:spcPct val="115000"/>
                        </a:lnSpc>
                        <a:spcBef>
                          <a:spcPts val="600"/>
                        </a:spcBef>
                        <a:spcAft>
                          <a:spcPts val="0"/>
                        </a:spcAft>
                      </a:pPr>
                      <a:r>
                        <a:rPr lang="en-GB" sz="1200" dirty="0">
                          <a:solidFill>
                            <a:schemeClr val="tx1"/>
                          </a:solidFill>
                          <a:effectLst/>
                        </a:rPr>
                        <a:t> </a:t>
                      </a:r>
                    </a:p>
                    <a:p>
                      <a:pPr algn="r">
                        <a:lnSpc>
                          <a:spcPct val="115000"/>
                        </a:lnSpc>
                        <a:spcBef>
                          <a:spcPts val="600"/>
                        </a:spcBef>
                        <a:spcAft>
                          <a:spcPts val="0"/>
                        </a:spcAft>
                      </a:pPr>
                      <a:r>
                        <a:rPr lang="en-GB" sz="1200" dirty="0">
                          <a:solidFill>
                            <a:schemeClr val="tx1"/>
                          </a:solidFill>
                          <a:effectLst/>
                        </a:rPr>
                        <a:t> </a:t>
                      </a:r>
                    </a:p>
                    <a:p>
                      <a:pPr algn="r">
                        <a:lnSpc>
                          <a:spcPct val="115000"/>
                        </a:lnSpc>
                        <a:spcBef>
                          <a:spcPts val="600"/>
                        </a:spcBef>
                        <a:spcAft>
                          <a:spcPts val="0"/>
                        </a:spcAft>
                      </a:pPr>
                      <a:r>
                        <a:rPr lang="en-GB" sz="1200" dirty="0">
                          <a:solidFill>
                            <a:schemeClr val="tx1"/>
                          </a:solidFill>
                          <a:effectLst/>
                        </a:rPr>
                        <a:t> </a:t>
                      </a:r>
                    </a:p>
                    <a:p>
                      <a:pPr algn="r">
                        <a:lnSpc>
                          <a:spcPct val="115000"/>
                        </a:lnSpc>
                        <a:spcBef>
                          <a:spcPts val="600"/>
                        </a:spcBef>
                        <a:spcAft>
                          <a:spcPts val="0"/>
                        </a:spcAft>
                      </a:pPr>
                      <a:r>
                        <a:rPr lang="en-GB" sz="1200" dirty="0">
                          <a:solidFill>
                            <a:schemeClr val="tx1"/>
                          </a:solidFill>
                          <a:effectLst/>
                        </a:rPr>
                        <a:t> </a:t>
                      </a:r>
                    </a:p>
                    <a:p>
                      <a:pPr algn="r">
                        <a:lnSpc>
                          <a:spcPct val="115000"/>
                        </a:lnSpc>
                        <a:spcBef>
                          <a:spcPts val="600"/>
                        </a:spcBef>
                        <a:spcAft>
                          <a:spcPts val="0"/>
                        </a:spcAft>
                      </a:pPr>
                      <a:r>
                        <a:rPr lang="en-GB" sz="1200" dirty="0">
                          <a:solidFill>
                            <a:schemeClr val="tx1"/>
                          </a:solidFill>
                          <a:effectLst/>
                        </a:rPr>
                        <a:t>Maths – 5</a:t>
                      </a:r>
                    </a:p>
                    <a:p>
                      <a:pPr algn="r">
                        <a:lnSpc>
                          <a:spcPct val="115000"/>
                        </a:lnSpc>
                        <a:spcBef>
                          <a:spcPts val="300"/>
                        </a:spcBef>
                        <a:spcAft>
                          <a:spcPts val="0"/>
                        </a:spcAft>
                      </a:pPr>
                      <a:r>
                        <a:rPr lang="en-GB" sz="1200" dirty="0">
                          <a:solidFill>
                            <a:schemeClr val="tx1"/>
                          </a:solidFill>
                          <a:effectLst/>
                        </a:rPr>
                        <a:t>Physics – 5</a:t>
                      </a:r>
                    </a:p>
                    <a:p>
                      <a:pPr indent="91440" algn="r">
                        <a:lnSpc>
                          <a:spcPct val="115000"/>
                        </a:lnSpc>
                        <a:spcBef>
                          <a:spcPts val="300"/>
                        </a:spcBef>
                        <a:spcAft>
                          <a:spcPts val="0"/>
                        </a:spcAft>
                      </a:pPr>
                      <a:r>
                        <a:rPr lang="en-GB" sz="1200" dirty="0">
                          <a:solidFill>
                            <a:schemeClr val="tx1"/>
                          </a:solidFill>
                          <a:effectLst/>
                        </a:rPr>
                        <a:t>Chemistry – 4</a:t>
                      </a:r>
                    </a:p>
                    <a:p>
                      <a:pPr indent="91440" algn="r">
                        <a:lnSpc>
                          <a:spcPct val="115000"/>
                        </a:lnSpc>
                        <a:spcBef>
                          <a:spcPts val="300"/>
                        </a:spcBef>
                        <a:spcAft>
                          <a:spcPts val="0"/>
                        </a:spcAft>
                      </a:pPr>
                      <a:r>
                        <a:rPr lang="en-GB" sz="1200" dirty="0">
                          <a:solidFill>
                            <a:schemeClr val="tx1"/>
                          </a:solidFill>
                          <a:effectLst/>
                        </a:rPr>
                        <a:t>English – 3</a:t>
                      </a:r>
                    </a:p>
                    <a:p>
                      <a:pPr indent="12065" algn="r">
                        <a:lnSpc>
                          <a:spcPct val="115000"/>
                        </a:lnSpc>
                        <a:spcBef>
                          <a:spcPts val="300"/>
                        </a:spcBef>
                        <a:spcAft>
                          <a:spcPts val="0"/>
                        </a:spcAft>
                      </a:pPr>
                      <a:r>
                        <a:rPr lang="en-GB" sz="1200" dirty="0">
                          <a:solidFill>
                            <a:schemeClr val="tx1"/>
                          </a:solidFill>
                          <a:effectLst/>
                        </a:rPr>
                        <a:t>1 other subject – 1</a:t>
                      </a:r>
                    </a:p>
                    <a:p>
                      <a:pPr algn="r">
                        <a:lnSpc>
                          <a:spcPct val="115000"/>
                        </a:lnSpc>
                        <a:spcBef>
                          <a:spcPts val="600"/>
                        </a:spcBef>
                        <a:spcAft>
                          <a:spcPts val="0"/>
                        </a:spcAft>
                      </a:pPr>
                      <a:r>
                        <a:rPr lang="en-US" sz="1200" dirty="0">
                          <a:solidFill>
                            <a:schemeClr val="tx1"/>
                          </a:solidFill>
                          <a:effectLst/>
                        </a:rPr>
                        <a:t> </a:t>
                      </a:r>
                      <a:endParaRPr lang="en-GB" sz="1200" dirty="0">
                        <a:solidFill>
                          <a:schemeClr val="tx1"/>
                        </a:solidFill>
                        <a:effectLst/>
                      </a:endParaRPr>
                    </a:p>
                    <a:p>
                      <a:pPr algn="r">
                        <a:lnSpc>
                          <a:spcPct val="115000"/>
                        </a:lnSpc>
                        <a:spcBef>
                          <a:spcPts val="300"/>
                        </a:spcBef>
                        <a:spcAft>
                          <a:spcPts val="0"/>
                        </a:spcAft>
                      </a:pPr>
                      <a:r>
                        <a:rPr lang="en-US" sz="1200" dirty="0">
                          <a:solidFill>
                            <a:schemeClr val="tx1"/>
                          </a:solidFill>
                          <a:effectLst/>
                        </a:rPr>
                        <a:t> </a:t>
                      </a:r>
                      <a:endParaRPr lang="en-GB" sz="1200" dirty="0">
                        <a:solidFill>
                          <a:schemeClr val="tx1"/>
                        </a:solidFill>
                        <a:effectLst/>
                      </a:endParaRPr>
                    </a:p>
                    <a:p>
                      <a:pPr algn="r">
                        <a:lnSpc>
                          <a:spcPct val="115000"/>
                        </a:lnSpc>
                        <a:spcBef>
                          <a:spcPts val="300"/>
                        </a:spcBef>
                        <a:spcAft>
                          <a:spcPts val="0"/>
                        </a:spcAft>
                      </a:pPr>
                      <a:r>
                        <a:rPr lang="en-US" sz="1200" dirty="0">
                          <a:solidFill>
                            <a:schemeClr val="tx1"/>
                          </a:solidFill>
                          <a:effectLst/>
                        </a:rPr>
                        <a:t> </a:t>
                      </a:r>
                      <a:endParaRPr lang="en-GB" sz="1200" dirty="0">
                        <a:solidFill>
                          <a:schemeClr val="tx1"/>
                        </a:solidFill>
                        <a:effectLst/>
                      </a:endParaRPr>
                    </a:p>
                    <a:p>
                      <a:pPr algn="r">
                        <a:lnSpc>
                          <a:spcPct val="115000"/>
                        </a:lnSpc>
                        <a:spcBef>
                          <a:spcPts val="300"/>
                        </a:spcBef>
                        <a:spcAft>
                          <a:spcPts val="0"/>
                        </a:spcAft>
                      </a:pPr>
                      <a:r>
                        <a:rPr lang="en-US" sz="1200" dirty="0">
                          <a:solidFill>
                            <a:schemeClr val="tx1"/>
                          </a:solidFill>
                          <a:effectLst/>
                        </a:rPr>
                        <a:t> </a:t>
                      </a:r>
                      <a:endParaRPr lang="en-GB" sz="1200" dirty="0">
                        <a:solidFill>
                          <a:schemeClr val="tx1"/>
                        </a:solidFill>
                        <a:effectLst/>
                      </a:endParaRPr>
                    </a:p>
                    <a:p>
                      <a:pPr algn="r">
                        <a:lnSpc>
                          <a:spcPct val="115000"/>
                        </a:lnSpc>
                        <a:spcBef>
                          <a:spcPts val="300"/>
                        </a:spcBef>
                        <a:spcAft>
                          <a:spcPts val="0"/>
                        </a:spcAft>
                      </a:pPr>
                      <a:r>
                        <a:rPr lang="en-US"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dirty="0">
                          <a:solidFill>
                            <a:schemeClr val="tx1"/>
                          </a:solidFill>
                          <a:effectLst/>
                        </a:rPr>
                        <a:t>54</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a:solidFill>
                            <a:schemeClr val="tx1"/>
                          </a:solidFill>
                          <a:effectLst/>
                        </a:rPr>
                        <a:t>6</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extLst>
                  <a:ext uri="{0D108BD9-81ED-4DB2-BD59-A6C34878D82A}">
                    <a16:rowId xmlns:a16="http://schemas.microsoft.com/office/drawing/2014/main" xmlns="" val="2255418229"/>
                  </a:ext>
                </a:extLst>
              </a:tr>
              <a:tr h="381000">
                <a:tc>
                  <a:txBody>
                    <a:bodyPr/>
                    <a:lstStyle/>
                    <a:p>
                      <a:pPr marR="274320">
                        <a:lnSpc>
                          <a:spcPct val="115000"/>
                        </a:lnSpc>
                        <a:spcBef>
                          <a:spcPts val="600"/>
                        </a:spcBef>
                        <a:spcAft>
                          <a:spcPts val="0"/>
                        </a:spcAft>
                      </a:pPr>
                      <a:r>
                        <a:rPr lang="en-GB" sz="1200" dirty="0">
                          <a:solidFill>
                            <a:schemeClr val="tx1"/>
                          </a:solidFill>
                          <a:effectLst/>
                        </a:rPr>
                        <a:t>2</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BE in Electrical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vMerge="1">
                  <a:txBody>
                    <a:bodyPr/>
                    <a:lstStyle/>
                    <a:p>
                      <a:endParaRPr lang="en-US"/>
                    </a:p>
                  </a:txBody>
                  <a:tcPr/>
                </a:tc>
                <a:tc vMerge="1">
                  <a:txBody>
                    <a:bodyPr/>
                    <a:lstStyle/>
                    <a:p>
                      <a:endParaRPr lang="en-US"/>
                    </a:p>
                  </a:txBody>
                  <a:tcPr/>
                </a:tc>
                <a:tc>
                  <a:txBody>
                    <a:bodyPr/>
                    <a:lstStyle/>
                    <a:p>
                      <a:pPr marR="274320" algn="ctr">
                        <a:lnSpc>
                          <a:spcPct val="115000"/>
                        </a:lnSpc>
                        <a:spcBef>
                          <a:spcPts val="600"/>
                        </a:spcBef>
                        <a:spcAft>
                          <a:spcPts val="0"/>
                        </a:spcAft>
                      </a:pPr>
                      <a:r>
                        <a:rPr lang="en-GB" sz="1200" dirty="0">
                          <a:solidFill>
                            <a:schemeClr val="tx1"/>
                          </a:solidFill>
                          <a:effectLst/>
                        </a:rPr>
                        <a:t>45</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a:solidFill>
                            <a:schemeClr val="tx1"/>
                          </a:solidFill>
                          <a:effectLst/>
                        </a:rPr>
                        <a:t>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r>
              <a:tr h="326572">
                <a:tc>
                  <a:txBody>
                    <a:bodyPr/>
                    <a:lstStyle/>
                    <a:p>
                      <a:pPr marR="274320">
                        <a:lnSpc>
                          <a:spcPct val="115000"/>
                        </a:lnSpc>
                        <a:spcBef>
                          <a:spcPts val="600"/>
                        </a:spcBef>
                        <a:spcAft>
                          <a:spcPts val="0"/>
                        </a:spcAft>
                      </a:pPr>
                      <a:r>
                        <a:rPr lang="en-GB" sz="1200" dirty="0">
                          <a:solidFill>
                            <a:schemeClr val="tx1"/>
                          </a:solidFill>
                          <a:effectLst/>
                        </a:rPr>
                        <a:t>3</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BE in Engineering Geology</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vMerge="1">
                  <a:txBody>
                    <a:bodyPr/>
                    <a:lstStyle/>
                    <a:p>
                      <a:endParaRPr lang="en-US"/>
                    </a:p>
                  </a:txBody>
                  <a:tcPr/>
                </a:tc>
                <a:tc vMerge="1">
                  <a:txBody>
                    <a:bodyPr/>
                    <a:lstStyle/>
                    <a:p>
                      <a:endParaRPr lang="en-US"/>
                    </a:p>
                  </a:txBody>
                  <a:tcPr/>
                </a:tc>
                <a:tc>
                  <a:txBody>
                    <a:bodyPr/>
                    <a:lstStyle/>
                    <a:p>
                      <a:pPr marR="274320" algn="ctr">
                        <a:lnSpc>
                          <a:spcPct val="115000"/>
                        </a:lnSpc>
                        <a:spcBef>
                          <a:spcPts val="600"/>
                        </a:spcBef>
                        <a:spcAft>
                          <a:spcPts val="0"/>
                        </a:spcAft>
                      </a:pPr>
                      <a:r>
                        <a:rPr lang="en-GB" sz="1200" dirty="0">
                          <a:solidFill>
                            <a:schemeClr val="tx1"/>
                          </a:solidFill>
                          <a:effectLst/>
                        </a:rPr>
                        <a:t>27</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a:solidFill>
                            <a:schemeClr val="tx1"/>
                          </a:solidFill>
                          <a:effectLst/>
                        </a:rPr>
                        <a:t>3</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r>
              <a:tr h="566057">
                <a:tc>
                  <a:txBody>
                    <a:bodyPr/>
                    <a:lstStyle/>
                    <a:p>
                      <a:pPr marR="274320">
                        <a:lnSpc>
                          <a:spcPct val="115000"/>
                        </a:lnSpc>
                        <a:spcBef>
                          <a:spcPts val="600"/>
                        </a:spcBef>
                        <a:spcAft>
                          <a:spcPts val="0"/>
                        </a:spcAft>
                      </a:pPr>
                      <a:r>
                        <a:rPr lang="en-GB" sz="1200" dirty="0">
                          <a:solidFill>
                            <a:schemeClr val="tx1"/>
                          </a:solidFill>
                          <a:effectLst/>
                        </a:rPr>
                        <a:t>4</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BE in Instrumentation and Control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vMerge="1">
                  <a:txBody>
                    <a:bodyPr/>
                    <a:lstStyle/>
                    <a:p>
                      <a:endParaRPr lang="en-US"/>
                    </a:p>
                  </a:txBody>
                  <a:tcPr/>
                </a:tc>
                <a:tc vMerge="1">
                  <a:txBody>
                    <a:bodyPr/>
                    <a:lstStyle/>
                    <a:p>
                      <a:endParaRPr lang="en-US"/>
                    </a:p>
                  </a:txBody>
                  <a:tcPr/>
                </a:tc>
                <a:tc>
                  <a:txBody>
                    <a:bodyPr/>
                    <a:lstStyle/>
                    <a:p>
                      <a:pPr marR="274320" algn="ctr">
                        <a:lnSpc>
                          <a:spcPct val="115000"/>
                        </a:lnSpc>
                        <a:spcBef>
                          <a:spcPts val="600"/>
                        </a:spcBef>
                        <a:spcAft>
                          <a:spcPts val="0"/>
                        </a:spcAft>
                      </a:pPr>
                      <a:r>
                        <a:rPr lang="en-GB" sz="1200" dirty="0">
                          <a:solidFill>
                            <a:schemeClr val="tx1"/>
                          </a:solidFill>
                          <a:effectLst/>
                        </a:rPr>
                        <a:t>27</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a:solidFill>
                            <a:schemeClr val="tx1"/>
                          </a:solidFill>
                          <a:effectLst/>
                        </a:rPr>
                        <a:t>3</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r>
              <a:tr h="638629">
                <a:tc>
                  <a:txBody>
                    <a:bodyPr/>
                    <a:lstStyle/>
                    <a:p>
                      <a:pPr marR="274320">
                        <a:lnSpc>
                          <a:spcPct val="115000"/>
                        </a:lnSpc>
                        <a:spcBef>
                          <a:spcPts val="600"/>
                        </a:spcBef>
                        <a:spcAft>
                          <a:spcPts val="0"/>
                        </a:spcAft>
                      </a:pPr>
                      <a:r>
                        <a:rPr lang="en-GB" sz="1200" dirty="0">
                          <a:solidFill>
                            <a:schemeClr val="tx1"/>
                          </a:solidFill>
                          <a:effectLst/>
                        </a:rPr>
                        <a:t>5</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BE in Water Resources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vMerge="1">
                  <a:txBody>
                    <a:bodyPr/>
                    <a:lstStyle/>
                    <a:p>
                      <a:endParaRPr lang="en-GB"/>
                    </a:p>
                  </a:txBody>
                  <a:tcPr/>
                </a:tc>
                <a:tc vMerge="1">
                  <a:txBody>
                    <a:bodyPr/>
                    <a:lstStyle/>
                    <a:p>
                      <a:endParaRPr lang="en-GB"/>
                    </a:p>
                  </a:txBody>
                  <a:tcPr/>
                </a:tc>
                <a:tc>
                  <a:txBody>
                    <a:bodyPr/>
                    <a:lstStyle/>
                    <a:p>
                      <a:pPr marR="274320" algn="ctr">
                        <a:lnSpc>
                          <a:spcPct val="115000"/>
                        </a:lnSpc>
                        <a:spcBef>
                          <a:spcPts val="600"/>
                        </a:spcBef>
                        <a:spcAft>
                          <a:spcPts val="0"/>
                        </a:spcAft>
                      </a:pPr>
                      <a:r>
                        <a:rPr lang="en-GB" sz="1200" dirty="0">
                          <a:solidFill>
                            <a:schemeClr val="tx1"/>
                          </a:solidFill>
                          <a:effectLst/>
                        </a:rPr>
                        <a:t>27</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a:solidFill>
                            <a:schemeClr val="tx1"/>
                          </a:solidFill>
                          <a:effectLst/>
                        </a:rPr>
                        <a:t>3</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extLst>
                  <a:ext uri="{0D108BD9-81ED-4DB2-BD59-A6C34878D82A}">
                    <a16:rowId xmlns:a16="http://schemas.microsoft.com/office/drawing/2014/main" xmlns="" val="2985780509"/>
                  </a:ext>
                </a:extLst>
              </a:tr>
              <a:tr h="584200">
                <a:tc>
                  <a:txBody>
                    <a:bodyPr/>
                    <a:lstStyle/>
                    <a:p>
                      <a:pPr marR="274320">
                        <a:lnSpc>
                          <a:spcPct val="115000"/>
                        </a:lnSpc>
                        <a:spcBef>
                          <a:spcPts val="600"/>
                        </a:spcBef>
                        <a:spcAft>
                          <a:spcPts val="0"/>
                        </a:spcAft>
                      </a:pPr>
                      <a:r>
                        <a:rPr lang="en-GB" sz="1200" dirty="0">
                          <a:solidFill>
                            <a:schemeClr val="tx1"/>
                          </a:solidFill>
                          <a:effectLst/>
                        </a:rPr>
                        <a:t>6</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BE in Electronics and Communication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vMerge="1">
                  <a:txBody>
                    <a:bodyPr/>
                    <a:lstStyle/>
                    <a:p>
                      <a:endParaRPr lang="en-US"/>
                    </a:p>
                  </a:txBody>
                  <a:tcPr/>
                </a:tc>
                <a:tc vMerge="1">
                  <a:txBody>
                    <a:bodyPr/>
                    <a:lstStyle/>
                    <a:p>
                      <a:endParaRPr lang="en-US"/>
                    </a:p>
                  </a:txBody>
                  <a:tcPr/>
                </a:tc>
                <a:tc>
                  <a:txBody>
                    <a:bodyPr/>
                    <a:lstStyle/>
                    <a:p>
                      <a:pPr marR="274320" algn="ctr">
                        <a:lnSpc>
                          <a:spcPct val="115000"/>
                        </a:lnSpc>
                        <a:spcBef>
                          <a:spcPts val="600"/>
                        </a:spcBef>
                        <a:spcAft>
                          <a:spcPts val="0"/>
                        </a:spcAft>
                      </a:pPr>
                      <a:r>
                        <a:rPr lang="en-GB" sz="1200" dirty="0">
                          <a:solidFill>
                            <a:schemeClr val="tx1"/>
                          </a:solidFill>
                          <a:effectLst/>
                        </a:rPr>
                        <a:t>31</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a:solidFill>
                            <a:schemeClr val="tx1"/>
                          </a:solidFill>
                          <a:effectLst/>
                        </a:rPr>
                        <a:t>4</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r>
              <a:tr h="424543">
                <a:tc>
                  <a:txBody>
                    <a:bodyPr/>
                    <a:lstStyle/>
                    <a:p>
                      <a:pPr marR="274320">
                        <a:lnSpc>
                          <a:spcPct val="115000"/>
                        </a:lnSpc>
                        <a:spcBef>
                          <a:spcPts val="600"/>
                        </a:spcBef>
                        <a:spcAft>
                          <a:spcPts val="0"/>
                        </a:spcAft>
                      </a:pPr>
                      <a:r>
                        <a:rPr lang="en-GB" sz="1200" dirty="0">
                          <a:solidFill>
                            <a:schemeClr val="tx1"/>
                          </a:solidFill>
                          <a:effectLst/>
                        </a:rPr>
                        <a:t>7</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BE in Information Technology</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vMerge="1">
                  <a:txBody>
                    <a:bodyPr/>
                    <a:lstStyle/>
                    <a:p>
                      <a:endParaRPr lang="en-US"/>
                    </a:p>
                  </a:txBody>
                  <a:tcPr/>
                </a:tc>
                <a:tc vMerge="1">
                  <a:txBody>
                    <a:bodyPr/>
                    <a:lstStyle/>
                    <a:p>
                      <a:endParaRPr lang="en-US"/>
                    </a:p>
                  </a:txBody>
                  <a:tcPr/>
                </a:tc>
                <a:tc>
                  <a:txBody>
                    <a:bodyPr/>
                    <a:lstStyle/>
                    <a:p>
                      <a:pPr marR="274320" algn="ctr">
                        <a:lnSpc>
                          <a:spcPct val="115000"/>
                        </a:lnSpc>
                        <a:spcBef>
                          <a:spcPts val="600"/>
                        </a:spcBef>
                        <a:spcAft>
                          <a:spcPts val="0"/>
                        </a:spcAft>
                      </a:pPr>
                      <a:r>
                        <a:rPr lang="en-GB" sz="1200" dirty="0">
                          <a:solidFill>
                            <a:schemeClr val="tx1"/>
                          </a:solidFill>
                          <a:effectLst/>
                        </a:rPr>
                        <a:t>45</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a:solidFill>
                            <a:schemeClr val="tx1"/>
                          </a:solidFill>
                          <a:effectLst/>
                        </a:rPr>
                        <a:t>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r>
              <a:tr h="509451">
                <a:tc>
                  <a:txBody>
                    <a:bodyPr/>
                    <a:lstStyle/>
                    <a:p>
                      <a:pPr marR="274320">
                        <a:lnSpc>
                          <a:spcPct val="115000"/>
                        </a:lnSpc>
                        <a:spcBef>
                          <a:spcPts val="600"/>
                        </a:spcBef>
                        <a:spcAft>
                          <a:spcPts val="0"/>
                        </a:spcAft>
                      </a:pPr>
                      <a:r>
                        <a:rPr lang="en-GB" sz="1200" dirty="0">
                          <a:solidFill>
                            <a:schemeClr val="tx1"/>
                          </a:solidFill>
                          <a:effectLst/>
                        </a:rPr>
                        <a:t>8</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US" sz="1200" dirty="0">
                          <a:solidFill>
                            <a:schemeClr val="tx1"/>
                          </a:solidFill>
                          <a:effectLst/>
                        </a:rPr>
                        <a:t>BE in Mechanical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vMerge="1">
                  <a:txBody>
                    <a:bodyPr/>
                    <a:lstStyle/>
                    <a:p>
                      <a:endParaRPr lang="en-US"/>
                    </a:p>
                  </a:txBody>
                  <a:tcPr/>
                </a:tc>
                <a:tc vMerge="1">
                  <a:txBody>
                    <a:bodyPr/>
                    <a:lstStyle/>
                    <a:p>
                      <a:endParaRPr lang="en-US"/>
                    </a:p>
                  </a:txBody>
                  <a:tcPr/>
                </a:tc>
                <a:tc>
                  <a:txBody>
                    <a:bodyPr/>
                    <a:lstStyle/>
                    <a:p>
                      <a:pPr marR="274320" algn="ctr">
                        <a:lnSpc>
                          <a:spcPct val="115000"/>
                        </a:lnSpc>
                        <a:spcBef>
                          <a:spcPts val="600"/>
                        </a:spcBef>
                        <a:spcAft>
                          <a:spcPts val="0"/>
                        </a:spcAft>
                      </a:pPr>
                      <a:r>
                        <a:rPr lang="en-GB" sz="1200" dirty="0">
                          <a:solidFill>
                            <a:schemeClr val="tx1"/>
                          </a:solidFill>
                          <a:effectLst/>
                        </a:rPr>
                        <a:t>20</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a:solidFill>
                            <a:schemeClr val="tx1"/>
                          </a:solidFill>
                          <a:effectLst/>
                        </a:rPr>
                        <a:t>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r>
              <a:tr h="1808583">
                <a:tc>
                  <a:txBody>
                    <a:bodyPr/>
                    <a:lstStyle/>
                    <a:p>
                      <a:pPr marR="274320">
                        <a:lnSpc>
                          <a:spcPct val="115000"/>
                        </a:lnSpc>
                        <a:spcBef>
                          <a:spcPts val="600"/>
                        </a:spcBef>
                        <a:spcAft>
                          <a:spcPts val="0"/>
                        </a:spcAft>
                      </a:pPr>
                      <a:r>
                        <a:rPr lang="en-GB" sz="1200" dirty="0">
                          <a:solidFill>
                            <a:schemeClr val="tx1"/>
                          </a:solidFill>
                          <a:effectLst/>
                        </a:rPr>
                        <a:t>9</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Bachelor of Architecture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a:lnSpc>
                          <a:spcPct val="115000"/>
                        </a:lnSpc>
                        <a:spcBef>
                          <a:spcPts val="600"/>
                        </a:spcBef>
                        <a:spcAft>
                          <a:spcPts val="0"/>
                        </a:spcAft>
                      </a:pPr>
                      <a:r>
                        <a:rPr lang="en-GB" sz="1200" dirty="0">
                          <a:solidFill>
                            <a:schemeClr val="tx1"/>
                          </a:solidFill>
                          <a:effectLst/>
                        </a:rPr>
                        <a:t>Class XII pass students with a minimum of 50% each in Physics, Chemistry, Maths, English and pass in Dzongkha</a:t>
                      </a:r>
                    </a:p>
                    <a:p>
                      <a:pPr>
                        <a:lnSpc>
                          <a:spcPct val="115000"/>
                        </a:lnSpc>
                        <a:spcBef>
                          <a:spcPts val="600"/>
                        </a:spcBef>
                        <a:spcAft>
                          <a:spcPts val="0"/>
                        </a:spcAft>
                      </a:pPr>
                      <a:r>
                        <a:rPr lang="en-GB" sz="1200" dirty="0">
                          <a:solidFill>
                            <a:schemeClr val="tx1"/>
                          </a:solidFill>
                          <a:effectLst/>
                        </a:rPr>
                        <a:t>An aptitude test will be administered. Students have to achieve a minimum of 50% in the test to be eligible for this programme.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indent="12065" algn="r">
                        <a:lnSpc>
                          <a:spcPct val="115000"/>
                        </a:lnSpc>
                        <a:spcBef>
                          <a:spcPts val="600"/>
                        </a:spcBef>
                        <a:spcAft>
                          <a:spcPts val="0"/>
                        </a:spcAft>
                      </a:pPr>
                      <a:r>
                        <a:rPr lang="en-GB" sz="1200" dirty="0">
                          <a:solidFill>
                            <a:schemeClr val="tx1"/>
                          </a:solidFill>
                          <a:effectLst/>
                        </a:rPr>
                        <a:t>Maths – 5</a:t>
                      </a:r>
                    </a:p>
                    <a:p>
                      <a:pPr algn="r">
                        <a:lnSpc>
                          <a:spcPct val="115000"/>
                        </a:lnSpc>
                        <a:spcBef>
                          <a:spcPts val="300"/>
                        </a:spcBef>
                        <a:spcAft>
                          <a:spcPts val="0"/>
                        </a:spcAft>
                      </a:pPr>
                      <a:r>
                        <a:rPr lang="en-GB" sz="1200" dirty="0">
                          <a:solidFill>
                            <a:schemeClr val="tx1"/>
                          </a:solidFill>
                          <a:effectLst/>
                        </a:rPr>
                        <a:t>Physics – 5</a:t>
                      </a:r>
                    </a:p>
                    <a:p>
                      <a:pPr indent="91440" algn="r">
                        <a:lnSpc>
                          <a:spcPct val="115000"/>
                        </a:lnSpc>
                        <a:spcBef>
                          <a:spcPts val="300"/>
                        </a:spcBef>
                        <a:spcAft>
                          <a:spcPts val="0"/>
                        </a:spcAft>
                      </a:pPr>
                      <a:r>
                        <a:rPr lang="en-GB" sz="1200" dirty="0">
                          <a:solidFill>
                            <a:schemeClr val="tx1"/>
                          </a:solidFill>
                          <a:effectLst/>
                        </a:rPr>
                        <a:t>Chemistry – 2</a:t>
                      </a:r>
                    </a:p>
                    <a:p>
                      <a:pPr indent="91440" algn="r">
                        <a:lnSpc>
                          <a:spcPct val="115000"/>
                        </a:lnSpc>
                        <a:spcBef>
                          <a:spcPts val="300"/>
                        </a:spcBef>
                        <a:spcAft>
                          <a:spcPts val="0"/>
                        </a:spcAft>
                      </a:pPr>
                      <a:r>
                        <a:rPr lang="en-GB" sz="1200" dirty="0">
                          <a:solidFill>
                            <a:schemeClr val="tx1"/>
                          </a:solidFill>
                          <a:effectLst/>
                        </a:rPr>
                        <a:t>English – 3</a:t>
                      </a:r>
                    </a:p>
                    <a:p>
                      <a:pPr indent="91440" algn="r">
                        <a:lnSpc>
                          <a:spcPct val="115000"/>
                        </a:lnSpc>
                        <a:spcBef>
                          <a:spcPts val="300"/>
                        </a:spcBef>
                        <a:spcAft>
                          <a:spcPts val="0"/>
                        </a:spcAft>
                      </a:pPr>
                      <a:r>
                        <a:rPr lang="en-GB" sz="1200" dirty="0">
                          <a:solidFill>
                            <a:schemeClr val="tx1"/>
                          </a:solidFill>
                          <a:effectLst/>
                        </a:rPr>
                        <a:t>Aptitude test - 5</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dirty="0">
                          <a:solidFill>
                            <a:schemeClr val="tx1"/>
                          </a:solidFill>
                          <a:effectLst/>
                        </a:rPr>
                        <a:t>21</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dirty="0">
                          <a:solidFill>
                            <a:schemeClr val="tx1"/>
                          </a:solidFill>
                          <a:effectLst/>
                        </a:rPr>
                        <a:t>9</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extLst>
                  <a:ext uri="{0D108BD9-81ED-4DB2-BD59-A6C34878D82A}">
                    <a16:rowId xmlns:a16="http://schemas.microsoft.com/office/drawing/2014/main" xmlns="" val="2701715980"/>
                  </a:ext>
                </a:extLst>
              </a:tr>
              <a:tr h="291818">
                <a:tc gridSpan="3">
                  <a:txBody>
                    <a:bodyPr/>
                    <a:lstStyle/>
                    <a:p>
                      <a:pPr>
                        <a:lnSpc>
                          <a:spcPct val="115000"/>
                        </a:lnSpc>
                        <a:spcBef>
                          <a:spcPts val="600"/>
                        </a:spcBef>
                        <a:spcAft>
                          <a:spcPts val="0"/>
                        </a:spcAft>
                      </a:pPr>
                      <a:r>
                        <a:rPr lang="en-US" sz="1200" dirty="0">
                          <a:solidFill>
                            <a:schemeClr val="tx1"/>
                          </a:solidFill>
                          <a:effectLst/>
                        </a:rPr>
                        <a:t>Reporting date for 1</a:t>
                      </a:r>
                      <a:r>
                        <a:rPr lang="en-US" sz="1200" baseline="30000" dirty="0">
                          <a:solidFill>
                            <a:schemeClr val="tx1"/>
                          </a:solidFill>
                          <a:effectLst/>
                        </a:rPr>
                        <a:t>st</a:t>
                      </a:r>
                      <a:r>
                        <a:rPr lang="en-US" sz="1200" dirty="0">
                          <a:solidFill>
                            <a:schemeClr val="tx1"/>
                          </a:solidFill>
                          <a:effectLst/>
                        </a:rPr>
                        <a:t> year students: Please visit College website(www.cst.edu.bt)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hMerge="1">
                  <a:txBody>
                    <a:bodyPr/>
                    <a:lstStyle/>
                    <a:p>
                      <a:endParaRPr lang="en-GB"/>
                    </a:p>
                  </a:txBody>
                  <a:tcPr/>
                </a:tc>
                <a:tc hMerge="1">
                  <a:txBody>
                    <a:bodyPr/>
                    <a:lstStyle/>
                    <a:p>
                      <a:endParaRPr lang="en-GB"/>
                    </a:p>
                  </a:txBody>
                  <a:tcPr/>
                </a:tc>
                <a:tc>
                  <a:txBody>
                    <a:bodyPr/>
                    <a:lstStyle/>
                    <a:p>
                      <a:pPr indent="12065">
                        <a:lnSpc>
                          <a:spcPct val="115000"/>
                        </a:lnSpc>
                        <a:spcBef>
                          <a:spcPts val="600"/>
                        </a:spcBef>
                        <a:spcAft>
                          <a:spcPts val="0"/>
                        </a:spcAft>
                      </a:pPr>
                      <a:r>
                        <a:rPr lang="en-GB" sz="1200" dirty="0">
                          <a:solidFill>
                            <a:schemeClr val="tx1"/>
                          </a:solidFill>
                          <a:effectLst/>
                        </a:rPr>
                        <a:t>Total In-take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dirty="0">
                          <a:solidFill>
                            <a:schemeClr val="tx1"/>
                          </a:solidFill>
                          <a:effectLst/>
                        </a:rPr>
                        <a:t>297</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tc>
                  <a:txBody>
                    <a:bodyPr/>
                    <a:lstStyle/>
                    <a:p>
                      <a:pPr marR="274320" algn="ctr">
                        <a:lnSpc>
                          <a:spcPct val="115000"/>
                        </a:lnSpc>
                        <a:spcBef>
                          <a:spcPts val="600"/>
                        </a:spcBef>
                        <a:spcAft>
                          <a:spcPts val="0"/>
                        </a:spcAft>
                      </a:pPr>
                      <a:r>
                        <a:rPr lang="en-GB" sz="1200" dirty="0">
                          <a:solidFill>
                            <a:schemeClr val="tx1"/>
                          </a:solidFill>
                          <a:effectLst/>
                        </a:rPr>
                        <a:t>43</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1393" marR="41393" marT="0" marB="0"/>
                </a:tc>
                <a:extLst>
                  <a:ext uri="{0D108BD9-81ED-4DB2-BD59-A6C34878D82A}">
                    <a16:rowId xmlns:a16="http://schemas.microsoft.com/office/drawing/2014/main" xmlns="" val="1087089680"/>
                  </a:ext>
                </a:extLst>
              </a:tr>
            </a:tbl>
          </a:graphicData>
        </a:graphic>
      </p:graphicFrame>
      <p:sp>
        <p:nvSpPr>
          <p:cNvPr id="6" name="TextBox 5"/>
          <p:cNvSpPr txBox="1"/>
          <p:nvPr/>
        </p:nvSpPr>
        <p:spPr>
          <a:xfrm>
            <a:off x="2406316" y="0"/>
            <a:ext cx="9785684" cy="369332"/>
          </a:xfrm>
          <a:prstGeom prst="rect">
            <a:avLst/>
          </a:prstGeom>
          <a:noFill/>
        </p:spPr>
        <p:txBody>
          <a:bodyPr wrap="square" rtlCol="0">
            <a:spAutoFit/>
          </a:bodyPr>
          <a:lstStyle/>
          <a:p>
            <a:r>
              <a:rPr lang="en-GB" dirty="0" smtClean="0"/>
              <a:t>                                                  College of Science and Technology (CST), </a:t>
            </a:r>
            <a:r>
              <a:rPr lang="en-GB" dirty="0" err="1" smtClean="0"/>
              <a:t>Rinchending</a:t>
            </a:r>
            <a:r>
              <a:rPr lang="en-GB" dirty="0" smtClean="0"/>
              <a:t> </a:t>
            </a:r>
            <a:endParaRPr lang="en-GB" dirty="0"/>
          </a:p>
        </p:txBody>
      </p:sp>
      <p:sp>
        <p:nvSpPr>
          <p:cNvPr id="7" name="TextBox 6"/>
          <p:cNvSpPr txBox="1"/>
          <p:nvPr/>
        </p:nvSpPr>
        <p:spPr>
          <a:xfrm>
            <a:off x="0" y="2400657"/>
            <a:ext cx="2406316" cy="220342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8" name="TextBox 7"/>
          <p:cNvSpPr txBox="1"/>
          <p:nvPr/>
        </p:nvSpPr>
        <p:spPr>
          <a:xfrm>
            <a:off x="0" y="4604084"/>
            <a:ext cx="2406316" cy="227855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Tree>
    <p:extLst>
      <p:ext uri="{BB962C8B-B14F-4D97-AF65-F5344CB8AC3E}">
        <p14:creationId xmlns:p14="http://schemas.microsoft.com/office/powerpoint/2010/main" val="137227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EFF3"/>
        </a:solidFill>
        <a:effectLst/>
      </p:bgPr>
    </p:bg>
    <p:spTree>
      <p:nvGrpSpPr>
        <p:cNvPr id="1" name=""/>
        <p:cNvGrpSpPr/>
        <p:nvPr/>
      </p:nvGrpSpPr>
      <p:grpSpPr>
        <a:xfrm>
          <a:off x="0" y="0"/>
          <a:ext cx="0" cy="0"/>
          <a:chOff x="0" y="0"/>
          <a:chExt cx="0" cy="0"/>
        </a:xfrm>
      </p:grpSpPr>
      <p:sp>
        <p:nvSpPr>
          <p:cNvPr id="4" name="TextBox 3"/>
          <p:cNvSpPr txBox="1"/>
          <p:nvPr/>
        </p:nvSpPr>
        <p:spPr>
          <a:xfrm>
            <a:off x="0" y="0"/>
            <a:ext cx="2406316" cy="256673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6" name="TextBox 5"/>
          <p:cNvSpPr txBox="1"/>
          <p:nvPr/>
        </p:nvSpPr>
        <p:spPr>
          <a:xfrm>
            <a:off x="2406316" y="0"/>
            <a:ext cx="9785684" cy="369332"/>
          </a:xfrm>
          <a:prstGeom prst="rect">
            <a:avLst/>
          </a:prstGeom>
          <a:noFill/>
        </p:spPr>
        <p:txBody>
          <a:bodyPr wrap="square" rtlCol="0">
            <a:spAutoFit/>
          </a:bodyPr>
          <a:lstStyle/>
          <a:p>
            <a:r>
              <a:rPr lang="en-GB" dirty="0" smtClean="0"/>
              <a:t>                                                  </a:t>
            </a:r>
            <a:r>
              <a:rPr lang="en-GB" dirty="0" err="1" smtClean="0"/>
              <a:t>Gedu</a:t>
            </a:r>
            <a:r>
              <a:rPr lang="en-GB" dirty="0" smtClean="0"/>
              <a:t> College of Business Studies (GCBS), </a:t>
            </a:r>
            <a:r>
              <a:rPr lang="en-GB" dirty="0" err="1" smtClean="0"/>
              <a:t>Gedu</a:t>
            </a:r>
            <a:r>
              <a:rPr lang="en-GB" dirty="0" smtClean="0"/>
              <a:t> </a:t>
            </a:r>
            <a:endParaRPr lang="en-GB" dirty="0"/>
          </a:p>
        </p:txBody>
      </p:sp>
      <p:pic>
        <p:nvPicPr>
          <p:cNvPr id="2050"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30442" cy="9304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2566737"/>
            <a:ext cx="2406316" cy="2005263"/>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12" name="TextBox 11"/>
          <p:cNvSpPr txBox="1"/>
          <p:nvPr/>
        </p:nvSpPr>
        <p:spPr>
          <a:xfrm>
            <a:off x="0" y="4572000"/>
            <a:ext cx="2406316" cy="2310638"/>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1119622695"/>
              </p:ext>
            </p:extLst>
          </p:nvPr>
        </p:nvGraphicFramePr>
        <p:xfrm>
          <a:off x="2406315" y="369332"/>
          <a:ext cx="9785685" cy="6488668"/>
        </p:xfrm>
        <a:graphic>
          <a:graphicData uri="http://schemas.openxmlformats.org/drawingml/2006/table">
            <a:tbl>
              <a:tblPr firstRow="1" firstCol="1" bandRow="1">
                <a:tableStyleId>{5C22544A-7EE6-4342-B048-85BDC9FD1C3A}</a:tableStyleId>
              </a:tblPr>
              <a:tblGrid>
                <a:gridCol w="1324378">
                  <a:extLst>
                    <a:ext uri="{9D8B030D-6E8A-4147-A177-3AD203B41FA5}">
                      <a16:colId xmlns:a16="http://schemas.microsoft.com/office/drawing/2014/main" xmlns="" val="3721342603"/>
                    </a:ext>
                  </a:extLst>
                </a:gridCol>
                <a:gridCol w="1471532">
                  <a:extLst>
                    <a:ext uri="{9D8B030D-6E8A-4147-A177-3AD203B41FA5}">
                      <a16:colId xmlns:a16="http://schemas.microsoft.com/office/drawing/2014/main" xmlns="" val="327464402"/>
                    </a:ext>
                  </a:extLst>
                </a:gridCol>
                <a:gridCol w="1839415">
                  <a:extLst>
                    <a:ext uri="{9D8B030D-6E8A-4147-A177-3AD203B41FA5}">
                      <a16:colId xmlns:a16="http://schemas.microsoft.com/office/drawing/2014/main" xmlns="" val="4057556633"/>
                    </a:ext>
                  </a:extLst>
                </a:gridCol>
                <a:gridCol w="2795910">
                  <a:extLst>
                    <a:ext uri="{9D8B030D-6E8A-4147-A177-3AD203B41FA5}">
                      <a16:colId xmlns:a16="http://schemas.microsoft.com/office/drawing/2014/main" xmlns="" val="1672729989"/>
                    </a:ext>
                  </a:extLst>
                </a:gridCol>
                <a:gridCol w="1324378">
                  <a:extLst>
                    <a:ext uri="{9D8B030D-6E8A-4147-A177-3AD203B41FA5}">
                      <a16:colId xmlns:a16="http://schemas.microsoft.com/office/drawing/2014/main" xmlns="" val="3031298511"/>
                    </a:ext>
                  </a:extLst>
                </a:gridCol>
                <a:gridCol w="1030072">
                  <a:extLst>
                    <a:ext uri="{9D8B030D-6E8A-4147-A177-3AD203B41FA5}">
                      <a16:colId xmlns:a16="http://schemas.microsoft.com/office/drawing/2014/main" xmlns="" val="639359262"/>
                    </a:ext>
                  </a:extLst>
                </a:gridCol>
              </a:tblGrid>
              <a:tr h="288983">
                <a:tc rowSpan="2">
                  <a:txBody>
                    <a:bodyPr/>
                    <a:lstStyle/>
                    <a:p>
                      <a:pPr>
                        <a:lnSpc>
                          <a:spcPct val="115000"/>
                        </a:lnSpc>
                        <a:spcBef>
                          <a:spcPts val="600"/>
                        </a:spcBef>
                        <a:spcAft>
                          <a:spcPts val="0"/>
                        </a:spcAft>
                      </a:pPr>
                      <a:r>
                        <a:rPr lang="en-GB" sz="1200" dirty="0" err="1">
                          <a:solidFill>
                            <a:schemeClr val="tx1"/>
                          </a:solidFill>
                          <a:effectLst/>
                        </a:rPr>
                        <a:t>Sl</a:t>
                      </a:r>
                      <a:r>
                        <a:rPr lang="en-GB"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rowSpan="2">
                  <a:txBody>
                    <a:bodyPr/>
                    <a:lstStyle/>
                    <a:p>
                      <a:pPr marR="102870">
                        <a:lnSpc>
                          <a:spcPct val="115000"/>
                        </a:lnSpc>
                        <a:spcBef>
                          <a:spcPts val="600"/>
                        </a:spcBef>
                        <a:spcAft>
                          <a:spcPts val="0"/>
                        </a:spcAft>
                      </a:pPr>
                      <a:r>
                        <a:rPr lang="en-GB" sz="1200">
                          <a:solidFill>
                            <a:schemeClr val="tx1"/>
                          </a:solidFill>
                          <a:effectLst/>
                        </a:rPr>
                        <a:t>Programme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rowSpan="2">
                  <a:txBody>
                    <a:bodyPr/>
                    <a:lstStyle/>
                    <a:p>
                      <a:pPr marR="274320">
                        <a:lnSpc>
                          <a:spcPct val="115000"/>
                        </a:lnSpc>
                        <a:spcBef>
                          <a:spcPts val="600"/>
                        </a:spcBef>
                        <a:spcAft>
                          <a:spcPts val="0"/>
                        </a:spcAft>
                      </a:pPr>
                      <a:r>
                        <a:rPr lang="en-GB" sz="1200">
                          <a:solidFill>
                            <a:schemeClr val="tx1"/>
                          </a:solidFill>
                          <a:effectLst/>
                        </a:rPr>
                        <a:t>Eligibility Criteria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rowSpan="2">
                  <a:txBody>
                    <a:bodyPr/>
                    <a:lstStyle/>
                    <a:p>
                      <a:pPr>
                        <a:lnSpc>
                          <a:spcPct val="115000"/>
                        </a:lnSpc>
                        <a:spcBef>
                          <a:spcPts val="600"/>
                        </a:spcBef>
                        <a:spcAft>
                          <a:spcPts val="0"/>
                        </a:spcAft>
                      </a:pPr>
                      <a:r>
                        <a:rPr lang="en-GB" sz="1200">
                          <a:solidFill>
                            <a:schemeClr val="tx1"/>
                          </a:solidFill>
                          <a:effectLst/>
                        </a:rPr>
                        <a:t>Ability rating points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gridSpan="2">
                  <a:txBody>
                    <a:bodyPr/>
                    <a:lstStyle/>
                    <a:p>
                      <a:pPr marR="274320" algn="ctr">
                        <a:lnSpc>
                          <a:spcPct val="115000"/>
                        </a:lnSpc>
                        <a:spcBef>
                          <a:spcPts val="600"/>
                        </a:spcBef>
                        <a:spcAft>
                          <a:spcPts val="0"/>
                        </a:spcAft>
                      </a:pPr>
                      <a:r>
                        <a:rPr lang="en-GB" sz="1200" dirty="0">
                          <a:solidFill>
                            <a:schemeClr val="tx1"/>
                          </a:solidFill>
                          <a:effectLst/>
                        </a:rPr>
                        <a:t>Seats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hMerge="1">
                  <a:txBody>
                    <a:bodyPr/>
                    <a:lstStyle/>
                    <a:p>
                      <a:endParaRPr lang="en-GB"/>
                    </a:p>
                  </a:txBody>
                  <a:tcPr/>
                </a:tc>
                <a:extLst>
                  <a:ext uri="{0D108BD9-81ED-4DB2-BD59-A6C34878D82A}">
                    <a16:rowId xmlns:a16="http://schemas.microsoft.com/office/drawing/2014/main" xmlns="" val="2988184234"/>
                  </a:ext>
                </a:extLst>
              </a:tr>
              <a:tr h="90294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Bef>
                          <a:spcPts val="600"/>
                        </a:spcBef>
                        <a:spcAft>
                          <a:spcPts val="0"/>
                        </a:spcAft>
                      </a:pPr>
                      <a:r>
                        <a:rPr lang="en-GB" sz="1200">
                          <a:solidFill>
                            <a:schemeClr val="tx1"/>
                          </a:solidFill>
                          <a:effectLst/>
                        </a:rPr>
                        <a:t>Higher Education Grant</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GB" sz="1200">
                          <a:solidFill>
                            <a:schemeClr val="tx1"/>
                          </a:solidFill>
                          <a:effectLst/>
                        </a:rPr>
                        <a:t>Self-Financed</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extLst>
                  <a:ext uri="{0D108BD9-81ED-4DB2-BD59-A6C34878D82A}">
                    <a16:rowId xmlns:a16="http://schemas.microsoft.com/office/drawing/2014/main" xmlns="" val="4156054160"/>
                  </a:ext>
                </a:extLst>
              </a:tr>
              <a:tr h="4700776">
                <a:tc>
                  <a:txBody>
                    <a:bodyPr/>
                    <a:lstStyle/>
                    <a:p>
                      <a:pPr marR="274320">
                        <a:lnSpc>
                          <a:spcPct val="115000"/>
                        </a:lnSpc>
                        <a:spcBef>
                          <a:spcPts val="600"/>
                        </a:spcBef>
                        <a:spcAft>
                          <a:spcPts val="0"/>
                        </a:spcAft>
                      </a:pPr>
                      <a:r>
                        <a:rPr lang="en-GB" sz="1200" dirty="0">
                          <a:solidFill>
                            <a:schemeClr val="tx1"/>
                          </a:solidFill>
                          <a:effectLst/>
                        </a:rPr>
                        <a:t>1</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GB" sz="1200" dirty="0">
                          <a:solidFill>
                            <a:schemeClr val="tx1"/>
                          </a:solidFill>
                          <a:effectLst/>
                        </a:rPr>
                        <a:t>Bachelor of Business Administration</a:t>
                      </a:r>
                    </a:p>
                    <a:p>
                      <a:pPr>
                        <a:lnSpc>
                          <a:spcPct val="115000"/>
                        </a:lnSpc>
                        <a:spcBef>
                          <a:spcPts val="600"/>
                        </a:spcBef>
                        <a:spcAft>
                          <a:spcPts val="0"/>
                        </a:spcAft>
                      </a:pPr>
                      <a:r>
                        <a:rPr lang="en-GB" sz="1200" dirty="0">
                          <a:solidFill>
                            <a:schemeClr val="tx1"/>
                          </a:solidFill>
                          <a:effectLst/>
                        </a:rPr>
                        <a:t>and</a:t>
                      </a:r>
                    </a:p>
                    <a:p>
                      <a:pPr>
                        <a:lnSpc>
                          <a:spcPct val="115000"/>
                        </a:lnSpc>
                        <a:spcBef>
                          <a:spcPts val="600"/>
                        </a:spcBef>
                        <a:spcAft>
                          <a:spcPts val="0"/>
                        </a:spcAft>
                      </a:pPr>
                      <a:r>
                        <a:rPr lang="en-GB" sz="1200" dirty="0">
                          <a:solidFill>
                            <a:schemeClr val="tx1"/>
                          </a:solidFill>
                          <a:effectLst/>
                        </a:rPr>
                        <a:t>Bachelor of Commerce</a:t>
                      </a:r>
                    </a:p>
                    <a:p>
                      <a:pPr>
                        <a:lnSpc>
                          <a:spcPct val="115000"/>
                        </a:lnSpc>
                        <a:spcAft>
                          <a:spcPts val="0"/>
                        </a:spcAft>
                      </a:pPr>
                      <a:r>
                        <a:rPr lang="en-GB"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GB" sz="1200">
                          <a:solidFill>
                            <a:schemeClr val="tx1"/>
                          </a:solidFill>
                          <a:effectLst/>
                        </a:rPr>
                        <a:t>Class XII pass students with pass in Business Maths/Maths and Dzongkha</a:t>
                      </a:r>
                      <a:r>
                        <a:rPr lang="en-US" sz="1200">
                          <a:solidFill>
                            <a:schemeClr val="tx1"/>
                          </a:solidFill>
                          <a:effectLst/>
                        </a:rPr>
                        <a:t>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a:lnSpc>
                          <a:spcPct val="115000"/>
                        </a:lnSpc>
                        <a:spcBef>
                          <a:spcPts val="600"/>
                        </a:spcBef>
                        <a:spcAft>
                          <a:spcPts val="0"/>
                        </a:spcAft>
                      </a:pPr>
                      <a:r>
                        <a:rPr lang="en-GB" sz="1200" u="sng">
                          <a:solidFill>
                            <a:schemeClr val="tx1"/>
                          </a:solidFill>
                          <a:effectLst/>
                        </a:rPr>
                        <a:t>Commerce/Arts students </a:t>
                      </a:r>
                      <a:endParaRPr lang="en-GB" sz="1200">
                        <a:solidFill>
                          <a:schemeClr val="tx1"/>
                        </a:solidFill>
                        <a:effectLst/>
                      </a:endParaRPr>
                    </a:p>
                    <a:p>
                      <a:pPr algn="r">
                        <a:lnSpc>
                          <a:spcPct val="115000"/>
                        </a:lnSpc>
                        <a:spcBef>
                          <a:spcPts val="600"/>
                        </a:spcBef>
                        <a:spcAft>
                          <a:spcPts val="0"/>
                        </a:spcAft>
                      </a:pPr>
                      <a:r>
                        <a:rPr lang="en-GB" sz="1200">
                          <a:solidFill>
                            <a:schemeClr val="tx1"/>
                          </a:solidFill>
                          <a:effectLst/>
                        </a:rPr>
                        <a:t>Accounts/Economics – 5</a:t>
                      </a:r>
                    </a:p>
                    <a:p>
                      <a:pPr indent="91440" algn="r">
                        <a:lnSpc>
                          <a:spcPct val="115000"/>
                        </a:lnSpc>
                        <a:spcBef>
                          <a:spcPts val="300"/>
                        </a:spcBef>
                        <a:spcAft>
                          <a:spcPts val="0"/>
                        </a:spcAft>
                      </a:pPr>
                      <a:r>
                        <a:rPr lang="en-GB" sz="1200">
                          <a:solidFill>
                            <a:schemeClr val="tx1"/>
                          </a:solidFill>
                          <a:effectLst/>
                        </a:rPr>
                        <a:t>Business Maths – 4  </a:t>
                      </a:r>
                    </a:p>
                    <a:p>
                      <a:pPr indent="91440" algn="r">
                        <a:lnSpc>
                          <a:spcPct val="115000"/>
                        </a:lnSpc>
                        <a:spcBef>
                          <a:spcPts val="300"/>
                        </a:spcBef>
                        <a:spcAft>
                          <a:spcPts val="0"/>
                        </a:spcAft>
                      </a:pPr>
                      <a:r>
                        <a:rPr lang="en-GB" sz="1200">
                          <a:solidFill>
                            <a:schemeClr val="tx1"/>
                          </a:solidFill>
                          <a:effectLst/>
                        </a:rPr>
                        <a:t>Dzongkha – 2</a:t>
                      </a:r>
                    </a:p>
                    <a:p>
                      <a:pPr indent="91440" algn="r">
                        <a:lnSpc>
                          <a:spcPct val="115000"/>
                        </a:lnSpc>
                        <a:spcBef>
                          <a:spcPts val="300"/>
                        </a:spcBef>
                        <a:spcAft>
                          <a:spcPts val="0"/>
                        </a:spcAft>
                      </a:pPr>
                      <a:r>
                        <a:rPr lang="en-GB" sz="1200">
                          <a:solidFill>
                            <a:schemeClr val="tx1"/>
                          </a:solidFill>
                          <a:effectLst/>
                        </a:rPr>
                        <a:t>English – 2   </a:t>
                      </a:r>
                    </a:p>
                    <a:p>
                      <a:pPr indent="91440" algn="r">
                        <a:lnSpc>
                          <a:spcPct val="115000"/>
                        </a:lnSpc>
                        <a:spcBef>
                          <a:spcPts val="300"/>
                        </a:spcBef>
                        <a:spcAft>
                          <a:spcPts val="0"/>
                        </a:spcAft>
                      </a:pPr>
                      <a:r>
                        <a:rPr lang="en-GB" sz="1200">
                          <a:solidFill>
                            <a:schemeClr val="tx1"/>
                          </a:solidFill>
                          <a:effectLst/>
                        </a:rPr>
                        <a:t>1 other subject – 1</a:t>
                      </a:r>
                    </a:p>
                    <a:p>
                      <a:pPr>
                        <a:lnSpc>
                          <a:spcPct val="115000"/>
                        </a:lnSpc>
                        <a:spcAft>
                          <a:spcPts val="0"/>
                        </a:spcAft>
                      </a:pPr>
                      <a:r>
                        <a:rPr lang="en-GB" sz="1200" u="none" strike="noStrike">
                          <a:solidFill>
                            <a:schemeClr val="tx1"/>
                          </a:solidFill>
                          <a:effectLst/>
                        </a:rPr>
                        <a:t> </a:t>
                      </a:r>
                      <a:endParaRPr lang="en-GB" sz="1200">
                        <a:solidFill>
                          <a:schemeClr val="tx1"/>
                        </a:solidFill>
                        <a:effectLst/>
                      </a:endParaRPr>
                    </a:p>
                    <a:p>
                      <a:pPr>
                        <a:lnSpc>
                          <a:spcPct val="115000"/>
                        </a:lnSpc>
                        <a:spcAft>
                          <a:spcPts val="0"/>
                        </a:spcAft>
                      </a:pPr>
                      <a:r>
                        <a:rPr lang="en-GB" sz="1200" u="sng">
                          <a:solidFill>
                            <a:schemeClr val="tx1"/>
                          </a:solidFill>
                          <a:effectLst/>
                        </a:rPr>
                        <a:t>Science students</a:t>
                      </a:r>
                      <a:endParaRPr lang="en-GB" sz="1200">
                        <a:solidFill>
                          <a:schemeClr val="tx1"/>
                        </a:solidFill>
                        <a:effectLst/>
                      </a:endParaRPr>
                    </a:p>
                    <a:p>
                      <a:pPr algn="r">
                        <a:lnSpc>
                          <a:spcPct val="115000"/>
                        </a:lnSpc>
                        <a:spcBef>
                          <a:spcPts val="600"/>
                        </a:spcBef>
                        <a:spcAft>
                          <a:spcPts val="0"/>
                        </a:spcAft>
                      </a:pPr>
                      <a:r>
                        <a:rPr lang="en-US" sz="1200">
                          <a:solidFill>
                            <a:schemeClr val="tx1"/>
                          </a:solidFill>
                          <a:effectLst/>
                        </a:rPr>
                        <a:t>Maths</a:t>
                      </a:r>
                      <a:r>
                        <a:rPr lang="en-GB" sz="1200">
                          <a:solidFill>
                            <a:schemeClr val="tx1"/>
                          </a:solidFill>
                          <a:effectLst/>
                        </a:rPr>
                        <a:t> – 5 </a:t>
                      </a:r>
                    </a:p>
                    <a:p>
                      <a:pPr algn="r">
                        <a:lnSpc>
                          <a:spcPct val="115000"/>
                        </a:lnSpc>
                        <a:spcBef>
                          <a:spcPts val="300"/>
                        </a:spcBef>
                        <a:spcAft>
                          <a:spcPts val="0"/>
                        </a:spcAft>
                      </a:pPr>
                      <a:r>
                        <a:rPr lang="en-GB" sz="1200">
                          <a:solidFill>
                            <a:schemeClr val="tx1"/>
                          </a:solidFill>
                          <a:effectLst/>
                        </a:rPr>
                        <a:t>Physics/Chemistry/Biology – 4</a:t>
                      </a:r>
                    </a:p>
                    <a:p>
                      <a:pPr algn="r">
                        <a:lnSpc>
                          <a:spcPct val="115000"/>
                        </a:lnSpc>
                        <a:spcBef>
                          <a:spcPts val="300"/>
                        </a:spcBef>
                        <a:spcAft>
                          <a:spcPts val="0"/>
                        </a:spcAft>
                      </a:pPr>
                      <a:r>
                        <a:rPr lang="en-GB" sz="1200">
                          <a:solidFill>
                            <a:schemeClr val="tx1"/>
                          </a:solidFill>
                          <a:effectLst/>
                        </a:rPr>
                        <a:t>Dzongkha – 2</a:t>
                      </a:r>
                    </a:p>
                    <a:p>
                      <a:pPr algn="r">
                        <a:lnSpc>
                          <a:spcPct val="115000"/>
                        </a:lnSpc>
                        <a:spcBef>
                          <a:spcPts val="300"/>
                        </a:spcBef>
                        <a:spcAft>
                          <a:spcPts val="0"/>
                        </a:spcAft>
                      </a:pPr>
                      <a:r>
                        <a:rPr lang="en-GB" sz="1200">
                          <a:solidFill>
                            <a:schemeClr val="tx1"/>
                          </a:solidFill>
                          <a:effectLst/>
                        </a:rPr>
                        <a:t>English – 2  </a:t>
                      </a:r>
                    </a:p>
                    <a:p>
                      <a:pPr algn="r">
                        <a:lnSpc>
                          <a:spcPct val="115000"/>
                        </a:lnSpc>
                        <a:spcBef>
                          <a:spcPts val="300"/>
                        </a:spcBef>
                        <a:spcAft>
                          <a:spcPts val="0"/>
                        </a:spcAft>
                      </a:pPr>
                      <a:r>
                        <a:rPr lang="en-GB" sz="1200">
                          <a:solidFill>
                            <a:schemeClr val="tx1"/>
                          </a:solidFill>
                          <a:effectLst/>
                        </a:rPr>
                        <a:t>  1 other subject – 1</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a:solidFill>
                            <a:schemeClr val="tx1"/>
                          </a:solidFill>
                          <a:effectLst/>
                        </a:rPr>
                        <a:t>306</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dirty="0">
                          <a:solidFill>
                            <a:schemeClr val="tx1"/>
                          </a:solidFill>
                          <a:effectLst/>
                        </a:rPr>
                        <a:t>130</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extLst>
                  <a:ext uri="{0D108BD9-81ED-4DB2-BD59-A6C34878D82A}">
                    <a16:rowId xmlns:a16="http://schemas.microsoft.com/office/drawing/2014/main" xmlns="" val="1545135609"/>
                  </a:ext>
                </a:extLst>
              </a:tr>
              <a:tr h="595964">
                <a:tc gridSpan="3">
                  <a:txBody>
                    <a:bodyPr/>
                    <a:lstStyle/>
                    <a:p>
                      <a:pPr>
                        <a:lnSpc>
                          <a:spcPct val="115000"/>
                        </a:lnSpc>
                        <a:spcBef>
                          <a:spcPts val="600"/>
                        </a:spcBef>
                        <a:spcAft>
                          <a:spcPts val="0"/>
                        </a:spcAft>
                      </a:pPr>
                      <a:r>
                        <a:rPr lang="en-US" sz="1200" dirty="0">
                          <a:solidFill>
                            <a:schemeClr val="tx1"/>
                          </a:solidFill>
                          <a:effectLst/>
                        </a:rPr>
                        <a:t>Reporting date for 1</a:t>
                      </a:r>
                      <a:r>
                        <a:rPr lang="en-US" sz="1200" baseline="30000" dirty="0">
                          <a:solidFill>
                            <a:schemeClr val="tx1"/>
                          </a:solidFill>
                          <a:effectLst/>
                        </a:rPr>
                        <a:t>st</a:t>
                      </a:r>
                      <a:r>
                        <a:rPr lang="en-US" sz="1200" dirty="0">
                          <a:solidFill>
                            <a:schemeClr val="tx1"/>
                          </a:solidFill>
                          <a:effectLst/>
                        </a:rPr>
                        <a:t> year students: Please visit College website(www.gcbs.edu.bt)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hMerge="1">
                  <a:txBody>
                    <a:bodyPr/>
                    <a:lstStyle/>
                    <a:p>
                      <a:endParaRPr lang="en-GB"/>
                    </a:p>
                  </a:txBody>
                  <a:tcPr/>
                </a:tc>
                <a:tc hMerge="1">
                  <a:txBody>
                    <a:bodyPr/>
                    <a:lstStyle/>
                    <a:p>
                      <a:endParaRPr lang="en-GB"/>
                    </a:p>
                  </a:txBody>
                  <a:tcPr/>
                </a:tc>
                <a:tc>
                  <a:txBody>
                    <a:bodyPr/>
                    <a:lstStyle/>
                    <a:p>
                      <a:pPr indent="12065">
                        <a:lnSpc>
                          <a:spcPct val="115000"/>
                        </a:lnSpc>
                        <a:spcBef>
                          <a:spcPts val="600"/>
                        </a:spcBef>
                        <a:spcAft>
                          <a:spcPts val="0"/>
                        </a:spcAft>
                      </a:pPr>
                      <a:r>
                        <a:rPr lang="en-GB" sz="1200" dirty="0">
                          <a:solidFill>
                            <a:schemeClr val="tx1"/>
                          </a:solidFill>
                          <a:effectLst/>
                        </a:rPr>
                        <a:t>Total In-take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dirty="0">
                          <a:solidFill>
                            <a:schemeClr val="tx1"/>
                          </a:solidFill>
                          <a:effectLst/>
                        </a:rPr>
                        <a:t>306</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tc>
                  <a:txBody>
                    <a:bodyPr/>
                    <a:lstStyle/>
                    <a:p>
                      <a:pPr marR="274320" algn="ctr">
                        <a:lnSpc>
                          <a:spcPct val="115000"/>
                        </a:lnSpc>
                        <a:spcBef>
                          <a:spcPts val="600"/>
                        </a:spcBef>
                        <a:spcAft>
                          <a:spcPts val="0"/>
                        </a:spcAft>
                      </a:pPr>
                      <a:r>
                        <a:rPr lang="en-GB" sz="1200" dirty="0">
                          <a:solidFill>
                            <a:schemeClr val="tx1"/>
                          </a:solidFill>
                          <a:effectLst/>
                        </a:rPr>
                        <a:t>130</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68580" marR="68580" marT="0" marB="0"/>
                </a:tc>
                <a:extLst>
                  <a:ext uri="{0D108BD9-81ED-4DB2-BD59-A6C34878D82A}">
                    <a16:rowId xmlns:a16="http://schemas.microsoft.com/office/drawing/2014/main" xmlns="" val="922651100"/>
                  </a:ext>
                </a:extLst>
              </a:tr>
            </a:tbl>
          </a:graphicData>
        </a:graphic>
      </p:graphicFrame>
    </p:spTree>
    <p:extLst>
      <p:ext uri="{BB962C8B-B14F-4D97-AF65-F5344CB8AC3E}">
        <p14:creationId xmlns:p14="http://schemas.microsoft.com/office/powerpoint/2010/main" val="112890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EFF3"/>
        </a:solidFill>
        <a:effectLst/>
      </p:bgPr>
    </p:bg>
    <p:spTree>
      <p:nvGrpSpPr>
        <p:cNvPr id="1" name=""/>
        <p:cNvGrpSpPr/>
        <p:nvPr/>
      </p:nvGrpSpPr>
      <p:grpSpPr>
        <a:xfrm>
          <a:off x="0" y="0"/>
          <a:ext cx="0" cy="0"/>
          <a:chOff x="0" y="0"/>
          <a:chExt cx="0" cy="0"/>
        </a:xfrm>
      </p:grpSpPr>
      <p:sp>
        <p:nvSpPr>
          <p:cNvPr id="6" name="TextBox 5"/>
          <p:cNvSpPr txBox="1"/>
          <p:nvPr/>
        </p:nvSpPr>
        <p:spPr>
          <a:xfrm>
            <a:off x="2406316" y="0"/>
            <a:ext cx="9785684" cy="369332"/>
          </a:xfrm>
          <a:prstGeom prst="rect">
            <a:avLst/>
          </a:prstGeom>
          <a:noFill/>
        </p:spPr>
        <p:txBody>
          <a:bodyPr wrap="square" rtlCol="0">
            <a:spAutoFit/>
          </a:bodyPr>
          <a:lstStyle/>
          <a:p>
            <a:r>
              <a:rPr lang="en-GB" dirty="0" smtClean="0"/>
              <a:t>                                                  College of Natural Resources (CNR), </a:t>
            </a:r>
            <a:r>
              <a:rPr lang="en-GB" dirty="0" err="1" smtClean="0"/>
              <a:t>Lobesa</a:t>
            </a:r>
            <a:r>
              <a:rPr lang="en-GB" dirty="0" smtClean="0"/>
              <a:t> </a:t>
            </a:r>
            <a:endParaRPr lang="en-GB" dirty="0"/>
          </a:p>
        </p:txBody>
      </p:sp>
      <p:sp>
        <p:nvSpPr>
          <p:cNvPr id="12" name="TextBox 11"/>
          <p:cNvSpPr txBox="1"/>
          <p:nvPr/>
        </p:nvSpPr>
        <p:spPr>
          <a:xfrm>
            <a:off x="0" y="4572000"/>
            <a:ext cx="2406316" cy="231063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2" name="TextBox 1"/>
          <p:cNvSpPr txBox="1"/>
          <p:nvPr/>
        </p:nvSpPr>
        <p:spPr>
          <a:xfrm>
            <a:off x="0" y="0"/>
            <a:ext cx="2406315" cy="256673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a:p>
        </p:txBody>
      </p:sp>
      <p:pic>
        <p:nvPicPr>
          <p:cNvPr id="3074" name="Picture 2" descr="https://www.cnr.edu.bt/wp-content/uploads/2022/06/cnr-banner-1-2.png"/>
          <p:cNvPicPr>
            <a:picLocks noChangeAspect="1" noChangeArrowheads="1"/>
          </p:cNvPicPr>
          <p:nvPr/>
        </p:nvPicPr>
        <p:blipFill rotWithShape="1">
          <a:blip r:embed="rId4">
            <a:extLst>
              <a:ext uri="{28A0092B-C50C-407E-A947-70E740481C1C}">
                <a14:useLocalDpi xmlns:a14="http://schemas.microsoft.com/office/drawing/2010/main" val="0"/>
              </a:ext>
            </a:extLst>
          </a:blip>
          <a:srcRect l="86505" r="-1"/>
          <a:stretch/>
        </p:blipFill>
        <p:spPr bwMode="auto">
          <a:xfrm>
            <a:off x="32083" y="-1324"/>
            <a:ext cx="889241" cy="963849"/>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566737"/>
            <a:ext cx="2406315" cy="200526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67902114"/>
              </p:ext>
            </p:extLst>
          </p:nvPr>
        </p:nvGraphicFramePr>
        <p:xfrm>
          <a:off x="2406315" y="369332"/>
          <a:ext cx="9785685" cy="6618566"/>
        </p:xfrm>
        <a:graphic>
          <a:graphicData uri="http://schemas.openxmlformats.org/drawingml/2006/table">
            <a:tbl>
              <a:tblPr firstRow="1" firstCol="1" bandRow="1">
                <a:tableStyleId>{5C22544A-7EE6-4342-B048-85BDC9FD1C3A}</a:tableStyleId>
              </a:tblPr>
              <a:tblGrid>
                <a:gridCol w="513348">
                  <a:extLst>
                    <a:ext uri="{9D8B030D-6E8A-4147-A177-3AD203B41FA5}">
                      <a16:colId xmlns:a16="http://schemas.microsoft.com/office/drawing/2014/main" xmlns="" val="4014551552"/>
                    </a:ext>
                  </a:extLst>
                </a:gridCol>
                <a:gridCol w="1636295">
                  <a:extLst>
                    <a:ext uri="{9D8B030D-6E8A-4147-A177-3AD203B41FA5}">
                      <a16:colId xmlns:a16="http://schemas.microsoft.com/office/drawing/2014/main" xmlns="" val="4235806083"/>
                    </a:ext>
                  </a:extLst>
                </a:gridCol>
                <a:gridCol w="2485682">
                  <a:extLst>
                    <a:ext uri="{9D8B030D-6E8A-4147-A177-3AD203B41FA5}">
                      <a16:colId xmlns:a16="http://schemas.microsoft.com/office/drawing/2014/main" xmlns="" val="3702814804"/>
                    </a:ext>
                  </a:extLst>
                </a:gridCol>
                <a:gridCol w="2795910">
                  <a:extLst>
                    <a:ext uri="{9D8B030D-6E8A-4147-A177-3AD203B41FA5}">
                      <a16:colId xmlns:a16="http://schemas.microsoft.com/office/drawing/2014/main" xmlns="" val="4036506191"/>
                    </a:ext>
                  </a:extLst>
                </a:gridCol>
                <a:gridCol w="1324378">
                  <a:extLst>
                    <a:ext uri="{9D8B030D-6E8A-4147-A177-3AD203B41FA5}">
                      <a16:colId xmlns:a16="http://schemas.microsoft.com/office/drawing/2014/main" xmlns="" val="2263153509"/>
                    </a:ext>
                  </a:extLst>
                </a:gridCol>
                <a:gridCol w="1030072">
                  <a:extLst>
                    <a:ext uri="{9D8B030D-6E8A-4147-A177-3AD203B41FA5}">
                      <a16:colId xmlns:a16="http://schemas.microsoft.com/office/drawing/2014/main" xmlns="" val="4284767560"/>
                    </a:ext>
                  </a:extLst>
                </a:gridCol>
              </a:tblGrid>
              <a:tr h="206715">
                <a:tc rowSpan="2">
                  <a:txBody>
                    <a:bodyPr/>
                    <a:lstStyle/>
                    <a:p>
                      <a:pPr>
                        <a:lnSpc>
                          <a:spcPct val="115000"/>
                        </a:lnSpc>
                        <a:spcBef>
                          <a:spcPts val="600"/>
                        </a:spcBef>
                        <a:spcAft>
                          <a:spcPts val="0"/>
                        </a:spcAft>
                      </a:pPr>
                      <a:r>
                        <a:rPr lang="en-GB" sz="1200" dirty="0" err="1">
                          <a:solidFill>
                            <a:schemeClr val="tx1"/>
                          </a:solidFill>
                          <a:effectLst/>
                        </a:rPr>
                        <a:t>Sl</a:t>
                      </a:r>
                      <a:r>
                        <a:rPr lang="en-GB"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rowSpan="2">
                  <a:txBody>
                    <a:bodyPr/>
                    <a:lstStyle/>
                    <a:p>
                      <a:pPr marR="102870">
                        <a:lnSpc>
                          <a:spcPct val="115000"/>
                        </a:lnSpc>
                        <a:spcBef>
                          <a:spcPts val="600"/>
                        </a:spcBef>
                        <a:spcAft>
                          <a:spcPts val="0"/>
                        </a:spcAft>
                      </a:pPr>
                      <a:r>
                        <a:rPr lang="en-GB" sz="1200">
                          <a:solidFill>
                            <a:schemeClr val="tx1"/>
                          </a:solidFill>
                          <a:effectLst/>
                        </a:rPr>
                        <a:t>Programme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rowSpan="2">
                  <a:txBody>
                    <a:bodyPr/>
                    <a:lstStyle/>
                    <a:p>
                      <a:pPr marR="274320">
                        <a:lnSpc>
                          <a:spcPct val="115000"/>
                        </a:lnSpc>
                        <a:spcBef>
                          <a:spcPts val="600"/>
                        </a:spcBef>
                        <a:spcAft>
                          <a:spcPts val="0"/>
                        </a:spcAft>
                      </a:pPr>
                      <a:r>
                        <a:rPr lang="en-GB" sz="1200">
                          <a:solidFill>
                            <a:schemeClr val="tx1"/>
                          </a:solidFill>
                          <a:effectLst/>
                        </a:rPr>
                        <a:t>Eligibility Criteria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rowSpan="2">
                  <a:txBody>
                    <a:bodyPr/>
                    <a:lstStyle/>
                    <a:p>
                      <a:pPr>
                        <a:lnSpc>
                          <a:spcPct val="115000"/>
                        </a:lnSpc>
                        <a:spcBef>
                          <a:spcPts val="600"/>
                        </a:spcBef>
                        <a:spcAft>
                          <a:spcPts val="0"/>
                        </a:spcAft>
                      </a:pPr>
                      <a:r>
                        <a:rPr lang="en-GB" sz="1200">
                          <a:solidFill>
                            <a:schemeClr val="tx1"/>
                          </a:solidFill>
                          <a:effectLst/>
                        </a:rPr>
                        <a:t>Ability rating points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gridSpan="2">
                  <a:txBody>
                    <a:bodyPr/>
                    <a:lstStyle/>
                    <a:p>
                      <a:pPr marR="274320" algn="ctr">
                        <a:lnSpc>
                          <a:spcPct val="115000"/>
                        </a:lnSpc>
                        <a:spcBef>
                          <a:spcPts val="600"/>
                        </a:spcBef>
                        <a:spcAft>
                          <a:spcPts val="0"/>
                        </a:spcAft>
                      </a:pPr>
                      <a:r>
                        <a:rPr lang="en-GB" sz="1200" dirty="0">
                          <a:solidFill>
                            <a:schemeClr val="tx1"/>
                          </a:solidFill>
                          <a:effectLst/>
                        </a:rPr>
                        <a:t>Seats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hMerge="1">
                  <a:txBody>
                    <a:bodyPr/>
                    <a:lstStyle/>
                    <a:p>
                      <a:endParaRPr lang="en-GB"/>
                    </a:p>
                  </a:txBody>
                  <a:tcPr/>
                </a:tc>
                <a:extLst>
                  <a:ext uri="{0D108BD9-81ED-4DB2-BD59-A6C34878D82A}">
                    <a16:rowId xmlns:a16="http://schemas.microsoft.com/office/drawing/2014/main" xmlns="" val="3152429581"/>
                  </a:ext>
                </a:extLst>
              </a:tr>
              <a:tr h="46465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Bef>
                          <a:spcPts val="600"/>
                        </a:spcBef>
                        <a:spcAft>
                          <a:spcPts val="0"/>
                        </a:spcAft>
                      </a:pPr>
                      <a:r>
                        <a:rPr lang="en-GB" sz="1200">
                          <a:solidFill>
                            <a:schemeClr val="tx1"/>
                          </a:solidFill>
                          <a:effectLst/>
                        </a:rPr>
                        <a:t>Higher Education Grant</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a:solidFill>
                            <a:schemeClr val="tx1"/>
                          </a:solidFill>
                          <a:effectLst/>
                        </a:rPr>
                        <a:t>Self-Financed</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extLst>
                  <a:ext uri="{0D108BD9-81ED-4DB2-BD59-A6C34878D82A}">
                    <a16:rowId xmlns:a16="http://schemas.microsoft.com/office/drawing/2014/main" xmlns="" val="3745128100"/>
                  </a:ext>
                </a:extLst>
              </a:tr>
              <a:tr h="976652">
                <a:tc>
                  <a:txBody>
                    <a:bodyPr/>
                    <a:lstStyle/>
                    <a:p>
                      <a:pPr marR="274320">
                        <a:lnSpc>
                          <a:spcPct val="115000"/>
                        </a:lnSpc>
                        <a:spcBef>
                          <a:spcPts val="600"/>
                        </a:spcBef>
                        <a:spcAft>
                          <a:spcPts val="0"/>
                        </a:spcAft>
                      </a:pPr>
                      <a:r>
                        <a:rPr lang="en-GB" sz="1200" dirty="0">
                          <a:solidFill>
                            <a:schemeClr val="tx1"/>
                          </a:solidFill>
                          <a:effectLst/>
                        </a:rPr>
                        <a:t>1</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dirty="0">
                          <a:solidFill>
                            <a:schemeClr val="tx1"/>
                          </a:solidFill>
                          <a:effectLst/>
                        </a:rPr>
                        <a:t>BSc in Sustainable Development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a:solidFill>
                            <a:schemeClr val="tx1"/>
                          </a:solidFill>
                          <a:effectLst/>
                        </a:rPr>
                        <a:t>For Science/Arts/ Commerce:</a:t>
                      </a:r>
                    </a:p>
                    <a:p>
                      <a:pPr>
                        <a:lnSpc>
                          <a:spcPct val="115000"/>
                        </a:lnSpc>
                        <a:spcBef>
                          <a:spcPts val="600"/>
                        </a:spcBef>
                        <a:spcAft>
                          <a:spcPts val="0"/>
                        </a:spcAft>
                      </a:pPr>
                      <a:r>
                        <a:rPr lang="en-GB" sz="1200">
                          <a:solidFill>
                            <a:schemeClr val="tx1"/>
                          </a:solidFill>
                          <a:effectLst/>
                        </a:rPr>
                        <a:t>Class XII pass students with a minimum of 55% in English and pass in Dzongkha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gn="r">
                        <a:lnSpc>
                          <a:spcPct val="115000"/>
                        </a:lnSpc>
                        <a:spcBef>
                          <a:spcPts val="600"/>
                        </a:spcBef>
                        <a:spcAft>
                          <a:spcPts val="0"/>
                        </a:spcAft>
                      </a:pPr>
                      <a:r>
                        <a:rPr lang="en-GB" sz="1200">
                          <a:solidFill>
                            <a:schemeClr val="tx1"/>
                          </a:solidFill>
                          <a:effectLst/>
                        </a:rPr>
                        <a:t>English – 5 </a:t>
                      </a:r>
                    </a:p>
                    <a:p>
                      <a:pPr algn="r">
                        <a:lnSpc>
                          <a:spcPct val="115000"/>
                        </a:lnSpc>
                        <a:spcBef>
                          <a:spcPts val="300"/>
                        </a:spcBef>
                        <a:spcAft>
                          <a:spcPts val="0"/>
                        </a:spcAft>
                      </a:pPr>
                      <a:r>
                        <a:rPr lang="en-GB" sz="1200">
                          <a:solidFill>
                            <a:schemeClr val="tx1"/>
                          </a:solidFill>
                          <a:effectLst/>
                        </a:rPr>
                        <a:t>Dzongkha – 3 </a:t>
                      </a:r>
                    </a:p>
                    <a:p>
                      <a:pPr algn="r">
                        <a:lnSpc>
                          <a:spcPct val="115000"/>
                        </a:lnSpc>
                        <a:spcBef>
                          <a:spcPts val="300"/>
                        </a:spcBef>
                        <a:spcAft>
                          <a:spcPts val="0"/>
                        </a:spcAft>
                      </a:pPr>
                      <a:r>
                        <a:rPr lang="en-GB" sz="1200">
                          <a:solidFill>
                            <a:schemeClr val="tx1"/>
                          </a:solidFill>
                          <a:effectLst/>
                        </a:rPr>
                        <a:t>3 other subjects – 2</a:t>
                      </a:r>
                    </a:p>
                    <a:p>
                      <a:pPr algn="r">
                        <a:lnSpc>
                          <a:spcPct val="115000"/>
                        </a:lnSpc>
                        <a:spcBef>
                          <a:spcPts val="600"/>
                        </a:spcBef>
                        <a:spcAft>
                          <a:spcPts val="0"/>
                        </a:spcAft>
                      </a:pPr>
                      <a:r>
                        <a:rPr lang="en-GB" sz="1200">
                          <a:solidFill>
                            <a:schemeClr val="tx1"/>
                          </a:solidFill>
                          <a:effectLst/>
                        </a:rPr>
                        <a:t>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36</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9</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extLst>
                  <a:ext uri="{0D108BD9-81ED-4DB2-BD59-A6C34878D82A}">
                    <a16:rowId xmlns:a16="http://schemas.microsoft.com/office/drawing/2014/main" xmlns="" val="2263362244"/>
                  </a:ext>
                </a:extLst>
              </a:tr>
              <a:tr h="939204">
                <a:tc>
                  <a:txBody>
                    <a:bodyPr/>
                    <a:lstStyle/>
                    <a:p>
                      <a:pPr marR="274320">
                        <a:lnSpc>
                          <a:spcPct val="115000"/>
                        </a:lnSpc>
                        <a:spcBef>
                          <a:spcPts val="600"/>
                        </a:spcBef>
                        <a:spcAft>
                          <a:spcPts val="0"/>
                        </a:spcAft>
                      </a:pPr>
                      <a:r>
                        <a:rPr lang="en-GB" sz="1200" dirty="0">
                          <a:solidFill>
                            <a:schemeClr val="tx1"/>
                          </a:solidFill>
                          <a:effectLst/>
                        </a:rPr>
                        <a:t>2</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a:solidFill>
                            <a:schemeClr val="tx1"/>
                          </a:solidFill>
                          <a:effectLst/>
                        </a:rPr>
                        <a:t> </a:t>
                      </a:r>
                    </a:p>
                    <a:p>
                      <a:pPr>
                        <a:lnSpc>
                          <a:spcPct val="115000"/>
                        </a:lnSpc>
                        <a:spcBef>
                          <a:spcPts val="600"/>
                        </a:spcBef>
                        <a:spcAft>
                          <a:spcPts val="0"/>
                        </a:spcAft>
                      </a:pPr>
                      <a:r>
                        <a:rPr lang="en-GB" sz="1200">
                          <a:solidFill>
                            <a:schemeClr val="tx1"/>
                          </a:solidFill>
                          <a:effectLst/>
                        </a:rPr>
                        <a:t>BSc in Agriculture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dirty="0">
                          <a:solidFill>
                            <a:schemeClr val="tx1"/>
                          </a:solidFill>
                          <a:effectLst/>
                        </a:rPr>
                        <a:t>Class XII pass students with pass in English, Biology, and Dzongkha</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gn="r">
                        <a:lnSpc>
                          <a:spcPct val="115000"/>
                        </a:lnSpc>
                        <a:spcBef>
                          <a:spcPts val="600"/>
                        </a:spcBef>
                        <a:spcAft>
                          <a:spcPts val="0"/>
                        </a:spcAft>
                      </a:pPr>
                      <a:r>
                        <a:rPr lang="en-GB" sz="1200">
                          <a:solidFill>
                            <a:schemeClr val="tx1"/>
                          </a:solidFill>
                          <a:effectLst/>
                        </a:rPr>
                        <a:t>Biology – 5</a:t>
                      </a:r>
                    </a:p>
                    <a:p>
                      <a:pPr algn="r">
                        <a:lnSpc>
                          <a:spcPct val="115000"/>
                        </a:lnSpc>
                        <a:spcBef>
                          <a:spcPts val="300"/>
                        </a:spcBef>
                        <a:spcAft>
                          <a:spcPts val="0"/>
                        </a:spcAft>
                      </a:pPr>
                      <a:r>
                        <a:rPr lang="en-GB" sz="1200">
                          <a:solidFill>
                            <a:schemeClr val="tx1"/>
                          </a:solidFill>
                          <a:effectLst/>
                        </a:rPr>
                        <a:t>English – 5</a:t>
                      </a:r>
                    </a:p>
                    <a:p>
                      <a:pPr algn="r">
                        <a:lnSpc>
                          <a:spcPct val="115000"/>
                        </a:lnSpc>
                        <a:spcBef>
                          <a:spcPts val="300"/>
                        </a:spcBef>
                        <a:spcAft>
                          <a:spcPts val="0"/>
                        </a:spcAft>
                      </a:pPr>
                      <a:r>
                        <a:rPr lang="en-GB" sz="1200">
                          <a:solidFill>
                            <a:schemeClr val="tx1"/>
                          </a:solidFill>
                          <a:effectLst/>
                        </a:rPr>
                        <a:t>Dzongkha – 3</a:t>
                      </a:r>
                    </a:p>
                    <a:p>
                      <a:pPr algn="r">
                        <a:lnSpc>
                          <a:spcPct val="115000"/>
                        </a:lnSpc>
                        <a:spcBef>
                          <a:spcPts val="300"/>
                        </a:spcBef>
                        <a:spcAft>
                          <a:spcPts val="0"/>
                        </a:spcAft>
                      </a:pPr>
                      <a:r>
                        <a:rPr lang="en-GB" sz="1200">
                          <a:solidFill>
                            <a:schemeClr val="tx1"/>
                          </a:solidFill>
                          <a:effectLst/>
                        </a:rPr>
                        <a:t>2 other subjects – 1</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28</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7</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extLst>
                  <a:ext uri="{0D108BD9-81ED-4DB2-BD59-A6C34878D82A}">
                    <a16:rowId xmlns:a16="http://schemas.microsoft.com/office/drawing/2014/main" xmlns="" val="1821766856"/>
                  </a:ext>
                </a:extLst>
              </a:tr>
              <a:tr h="1145918">
                <a:tc>
                  <a:txBody>
                    <a:bodyPr/>
                    <a:lstStyle/>
                    <a:p>
                      <a:pPr marR="274320">
                        <a:lnSpc>
                          <a:spcPct val="115000"/>
                        </a:lnSpc>
                        <a:spcBef>
                          <a:spcPts val="600"/>
                        </a:spcBef>
                        <a:spcAft>
                          <a:spcPts val="0"/>
                        </a:spcAft>
                      </a:pPr>
                      <a:r>
                        <a:rPr lang="en-GB" sz="1200" dirty="0">
                          <a:solidFill>
                            <a:schemeClr val="tx1"/>
                          </a:solidFill>
                          <a:effectLst/>
                        </a:rPr>
                        <a:t>3</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a:solidFill>
                            <a:schemeClr val="tx1"/>
                          </a:solidFill>
                          <a:effectLst/>
                        </a:rPr>
                        <a:t>BSc in Environment and Climate Studies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gn="just">
                        <a:lnSpc>
                          <a:spcPct val="115000"/>
                        </a:lnSpc>
                        <a:spcBef>
                          <a:spcPts val="600"/>
                        </a:spcBef>
                        <a:spcAft>
                          <a:spcPts val="0"/>
                        </a:spcAft>
                      </a:pPr>
                      <a:r>
                        <a:rPr lang="en-GB" sz="1200">
                          <a:solidFill>
                            <a:schemeClr val="tx1"/>
                          </a:solidFill>
                          <a:effectLst/>
                        </a:rPr>
                        <a:t>Class XII pass science students with a minimum of 50% in Chemistry/ Physics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gn="r">
                        <a:lnSpc>
                          <a:spcPct val="115000"/>
                        </a:lnSpc>
                        <a:spcBef>
                          <a:spcPts val="600"/>
                        </a:spcBef>
                        <a:spcAft>
                          <a:spcPts val="0"/>
                        </a:spcAft>
                      </a:pPr>
                      <a:r>
                        <a:rPr lang="en-GB" sz="1200">
                          <a:solidFill>
                            <a:schemeClr val="tx1"/>
                          </a:solidFill>
                          <a:effectLst/>
                        </a:rPr>
                        <a:t>Chemistry/Physics – 5 </a:t>
                      </a:r>
                    </a:p>
                    <a:p>
                      <a:pPr algn="r">
                        <a:lnSpc>
                          <a:spcPct val="115000"/>
                        </a:lnSpc>
                        <a:spcBef>
                          <a:spcPts val="300"/>
                        </a:spcBef>
                        <a:spcAft>
                          <a:spcPts val="0"/>
                        </a:spcAft>
                      </a:pPr>
                      <a:r>
                        <a:rPr lang="en-GB" sz="1200">
                          <a:solidFill>
                            <a:schemeClr val="tx1"/>
                          </a:solidFill>
                          <a:effectLst/>
                        </a:rPr>
                        <a:t>Biology/Maths – 3 </a:t>
                      </a:r>
                    </a:p>
                    <a:p>
                      <a:pPr algn="ctr">
                        <a:lnSpc>
                          <a:spcPct val="115000"/>
                        </a:lnSpc>
                        <a:spcBef>
                          <a:spcPts val="300"/>
                        </a:spcBef>
                        <a:spcAft>
                          <a:spcPts val="0"/>
                        </a:spcAft>
                      </a:pPr>
                      <a:r>
                        <a:rPr lang="en-US" sz="1200">
                          <a:solidFill>
                            <a:schemeClr val="tx1"/>
                          </a:solidFill>
                          <a:effectLst/>
                        </a:rPr>
                        <a:t>Dzongkha/English/</a:t>
                      </a:r>
                      <a:endParaRPr lang="en-GB" sz="1200">
                        <a:solidFill>
                          <a:schemeClr val="tx1"/>
                        </a:solidFill>
                        <a:effectLst/>
                      </a:endParaRPr>
                    </a:p>
                    <a:p>
                      <a:pPr algn="r">
                        <a:lnSpc>
                          <a:spcPct val="115000"/>
                        </a:lnSpc>
                        <a:spcAft>
                          <a:spcPts val="0"/>
                        </a:spcAft>
                      </a:pPr>
                      <a:r>
                        <a:rPr lang="en-US" sz="1200">
                          <a:solidFill>
                            <a:schemeClr val="tx1"/>
                          </a:solidFill>
                          <a:effectLst/>
                        </a:rPr>
                        <a:t>Environmental Studies – 2 </a:t>
                      </a:r>
                      <a:endParaRPr lang="en-GB" sz="1200">
                        <a:solidFill>
                          <a:schemeClr val="tx1"/>
                        </a:solidFill>
                        <a:effectLst/>
                      </a:endParaRPr>
                    </a:p>
                    <a:p>
                      <a:pPr algn="r">
                        <a:lnSpc>
                          <a:spcPct val="115000"/>
                        </a:lnSpc>
                        <a:spcBef>
                          <a:spcPts val="300"/>
                        </a:spcBef>
                        <a:spcAft>
                          <a:spcPts val="0"/>
                        </a:spcAft>
                      </a:pPr>
                      <a:r>
                        <a:rPr lang="en-GB" sz="1200">
                          <a:solidFill>
                            <a:schemeClr val="tx1"/>
                          </a:solidFill>
                          <a:effectLst/>
                        </a:rPr>
                        <a:t>2 other subjects – 2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24</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6</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extLst>
                  <a:ext uri="{0D108BD9-81ED-4DB2-BD59-A6C34878D82A}">
                    <a16:rowId xmlns:a16="http://schemas.microsoft.com/office/drawing/2014/main" xmlns="" val="2646567419"/>
                  </a:ext>
                </a:extLst>
              </a:tr>
              <a:tr h="357623">
                <a:tc>
                  <a:txBody>
                    <a:bodyPr/>
                    <a:lstStyle/>
                    <a:p>
                      <a:pPr marR="274320">
                        <a:lnSpc>
                          <a:spcPct val="115000"/>
                        </a:lnSpc>
                        <a:spcBef>
                          <a:spcPts val="600"/>
                        </a:spcBef>
                        <a:spcAft>
                          <a:spcPts val="0"/>
                        </a:spcAft>
                      </a:pPr>
                      <a:r>
                        <a:rPr lang="en-GB" sz="1200" dirty="0">
                          <a:solidFill>
                            <a:schemeClr val="tx1"/>
                          </a:solidFill>
                          <a:effectLst/>
                        </a:rPr>
                        <a:t>4</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a:solidFill>
                            <a:schemeClr val="tx1"/>
                          </a:solidFill>
                          <a:effectLst/>
                        </a:rPr>
                        <a:t>BSc in Forestry</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rowSpan="2">
                  <a:txBody>
                    <a:bodyPr/>
                    <a:lstStyle/>
                    <a:p>
                      <a:pPr algn="just">
                        <a:lnSpc>
                          <a:spcPct val="115000"/>
                        </a:lnSpc>
                        <a:spcBef>
                          <a:spcPts val="600"/>
                        </a:spcBef>
                        <a:spcAft>
                          <a:spcPts val="0"/>
                        </a:spcAft>
                      </a:pPr>
                      <a:r>
                        <a:rPr lang="en-GB" sz="1200">
                          <a:solidFill>
                            <a:schemeClr val="tx1"/>
                          </a:solidFill>
                          <a:effectLst/>
                        </a:rPr>
                        <a:t>Class XII pass science students with minimum of 50% in Biology</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rowSpan="2">
                  <a:txBody>
                    <a:bodyPr/>
                    <a:lstStyle/>
                    <a:p>
                      <a:pPr algn="r">
                        <a:lnSpc>
                          <a:spcPct val="115000"/>
                        </a:lnSpc>
                        <a:spcBef>
                          <a:spcPts val="600"/>
                        </a:spcBef>
                        <a:spcAft>
                          <a:spcPts val="0"/>
                        </a:spcAft>
                      </a:pPr>
                      <a:r>
                        <a:rPr lang="en-GB" sz="1200">
                          <a:solidFill>
                            <a:schemeClr val="tx1"/>
                          </a:solidFill>
                          <a:effectLst/>
                        </a:rPr>
                        <a:t>Biology – 5</a:t>
                      </a:r>
                    </a:p>
                    <a:p>
                      <a:pPr algn="r">
                        <a:lnSpc>
                          <a:spcPct val="115000"/>
                        </a:lnSpc>
                        <a:spcBef>
                          <a:spcPts val="300"/>
                        </a:spcBef>
                        <a:spcAft>
                          <a:spcPts val="0"/>
                        </a:spcAft>
                      </a:pPr>
                      <a:r>
                        <a:rPr lang="en-GB" sz="1200">
                          <a:solidFill>
                            <a:schemeClr val="tx1"/>
                          </a:solidFill>
                          <a:effectLst/>
                        </a:rPr>
                        <a:t>Chemistry – 3 </a:t>
                      </a:r>
                    </a:p>
                    <a:p>
                      <a:pPr algn="r">
                        <a:lnSpc>
                          <a:spcPct val="115000"/>
                        </a:lnSpc>
                        <a:spcBef>
                          <a:spcPts val="300"/>
                        </a:spcBef>
                        <a:spcAft>
                          <a:spcPts val="0"/>
                        </a:spcAft>
                      </a:pPr>
                      <a:r>
                        <a:rPr lang="en-GB" sz="1200">
                          <a:solidFill>
                            <a:schemeClr val="tx1"/>
                          </a:solidFill>
                          <a:effectLst/>
                        </a:rPr>
                        <a:t>English – 3</a:t>
                      </a:r>
                    </a:p>
                    <a:p>
                      <a:pPr algn="r">
                        <a:lnSpc>
                          <a:spcPct val="115000"/>
                        </a:lnSpc>
                        <a:spcBef>
                          <a:spcPts val="300"/>
                        </a:spcBef>
                        <a:spcAft>
                          <a:spcPts val="0"/>
                        </a:spcAft>
                      </a:pPr>
                      <a:r>
                        <a:rPr lang="en-GB" sz="1200">
                          <a:solidFill>
                            <a:schemeClr val="tx1"/>
                          </a:solidFill>
                          <a:effectLst/>
                        </a:rPr>
                        <a:t>Dzongkha – 2</a:t>
                      </a:r>
                    </a:p>
                    <a:p>
                      <a:pPr algn="r">
                        <a:lnSpc>
                          <a:spcPct val="115000"/>
                        </a:lnSpc>
                        <a:spcBef>
                          <a:spcPts val="300"/>
                        </a:spcBef>
                        <a:spcAft>
                          <a:spcPts val="0"/>
                        </a:spcAft>
                      </a:pPr>
                      <a:r>
                        <a:rPr lang="en-GB" sz="1200">
                          <a:solidFill>
                            <a:schemeClr val="tx1"/>
                          </a:solidFill>
                          <a:effectLst/>
                        </a:rPr>
                        <a:t>1 other subjects – 1</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24</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6</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extLst>
                  <a:ext uri="{0D108BD9-81ED-4DB2-BD59-A6C34878D82A}">
                    <a16:rowId xmlns:a16="http://schemas.microsoft.com/office/drawing/2014/main" xmlns="" val="155290474"/>
                  </a:ext>
                </a:extLst>
              </a:tr>
              <a:tr h="825744">
                <a:tc>
                  <a:txBody>
                    <a:bodyPr/>
                    <a:lstStyle/>
                    <a:p>
                      <a:pPr marR="274320">
                        <a:lnSpc>
                          <a:spcPct val="115000"/>
                        </a:lnSpc>
                        <a:spcBef>
                          <a:spcPts val="600"/>
                        </a:spcBef>
                        <a:spcAft>
                          <a:spcPts val="0"/>
                        </a:spcAft>
                      </a:pPr>
                      <a:r>
                        <a:rPr lang="en-GB" sz="1200" dirty="0">
                          <a:solidFill>
                            <a:schemeClr val="tx1"/>
                          </a:solidFill>
                          <a:effectLst/>
                        </a:rPr>
                        <a:t>5</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a:solidFill>
                            <a:schemeClr val="tx1"/>
                          </a:solidFill>
                          <a:effectLst/>
                        </a:rPr>
                        <a:t>BSc in Animal Science (Diploma Nested)</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vMerge="1">
                  <a:txBody>
                    <a:bodyPr/>
                    <a:lstStyle/>
                    <a:p>
                      <a:endParaRPr lang="en-GB"/>
                    </a:p>
                  </a:txBody>
                  <a:tcPr/>
                </a:tc>
                <a:tc vMerge="1">
                  <a:txBody>
                    <a:bodyPr/>
                    <a:lstStyle/>
                    <a:p>
                      <a:endParaRPr lang="en-GB"/>
                    </a:p>
                  </a:txBody>
                  <a:tcPr/>
                </a:tc>
                <a:tc>
                  <a:txBody>
                    <a:bodyPr/>
                    <a:lstStyle/>
                    <a:p>
                      <a:pPr marR="274320" algn="ctr">
                        <a:lnSpc>
                          <a:spcPct val="115000"/>
                        </a:lnSpc>
                        <a:spcBef>
                          <a:spcPts val="600"/>
                        </a:spcBef>
                        <a:spcAft>
                          <a:spcPts val="0"/>
                        </a:spcAft>
                      </a:pPr>
                      <a:r>
                        <a:rPr lang="en-GB" sz="1200">
                          <a:solidFill>
                            <a:schemeClr val="tx1"/>
                          </a:solidFill>
                          <a:effectLst/>
                        </a:rPr>
                        <a:t>24</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6</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extLst>
                  <a:ext uri="{0D108BD9-81ED-4DB2-BD59-A6C34878D82A}">
                    <a16:rowId xmlns:a16="http://schemas.microsoft.com/office/drawing/2014/main" xmlns="" val="2870622545"/>
                  </a:ext>
                </a:extLst>
              </a:tr>
              <a:tr h="1183367">
                <a:tc>
                  <a:txBody>
                    <a:bodyPr/>
                    <a:lstStyle/>
                    <a:p>
                      <a:pPr marR="274320">
                        <a:lnSpc>
                          <a:spcPct val="115000"/>
                        </a:lnSpc>
                        <a:spcBef>
                          <a:spcPts val="600"/>
                        </a:spcBef>
                        <a:spcAft>
                          <a:spcPts val="0"/>
                        </a:spcAft>
                      </a:pPr>
                      <a:r>
                        <a:rPr lang="en-GB" sz="1200" dirty="0">
                          <a:solidFill>
                            <a:schemeClr val="tx1"/>
                          </a:solidFill>
                          <a:effectLst/>
                        </a:rPr>
                        <a:t>6</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nSpc>
                          <a:spcPct val="115000"/>
                        </a:lnSpc>
                        <a:spcBef>
                          <a:spcPts val="600"/>
                        </a:spcBef>
                        <a:spcAft>
                          <a:spcPts val="0"/>
                        </a:spcAft>
                      </a:pPr>
                      <a:r>
                        <a:rPr lang="en-GB" sz="1200" dirty="0">
                          <a:solidFill>
                            <a:schemeClr val="tx1"/>
                          </a:solidFill>
                          <a:effectLst/>
                        </a:rPr>
                        <a:t>BSc in Food Science and Technology (Diploma Nested)</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gn="just">
                        <a:lnSpc>
                          <a:spcPct val="115000"/>
                        </a:lnSpc>
                        <a:spcBef>
                          <a:spcPts val="600"/>
                        </a:spcBef>
                        <a:spcAft>
                          <a:spcPts val="0"/>
                        </a:spcAft>
                      </a:pPr>
                      <a:r>
                        <a:rPr lang="en-GB" sz="1200">
                          <a:solidFill>
                            <a:schemeClr val="tx1"/>
                          </a:solidFill>
                          <a:effectLst/>
                        </a:rPr>
                        <a:t>Class XII pass science students with a minimum of 50% in Chemistry and Biology and pass in Dzongkha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algn="r">
                        <a:lnSpc>
                          <a:spcPct val="115000"/>
                        </a:lnSpc>
                        <a:spcBef>
                          <a:spcPts val="600"/>
                        </a:spcBef>
                        <a:spcAft>
                          <a:spcPts val="0"/>
                        </a:spcAft>
                      </a:pPr>
                      <a:r>
                        <a:rPr lang="en-GB" sz="1200">
                          <a:solidFill>
                            <a:schemeClr val="tx1"/>
                          </a:solidFill>
                          <a:effectLst/>
                        </a:rPr>
                        <a:t>Chemistry – 5 </a:t>
                      </a:r>
                    </a:p>
                    <a:p>
                      <a:pPr algn="r">
                        <a:lnSpc>
                          <a:spcPct val="115000"/>
                        </a:lnSpc>
                        <a:spcBef>
                          <a:spcPts val="300"/>
                        </a:spcBef>
                        <a:spcAft>
                          <a:spcPts val="0"/>
                        </a:spcAft>
                      </a:pPr>
                      <a:r>
                        <a:rPr lang="en-GB" sz="1200">
                          <a:solidFill>
                            <a:schemeClr val="tx1"/>
                          </a:solidFill>
                          <a:effectLst/>
                        </a:rPr>
                        <a:t>Biology – 4</a:t>
                      </a:r>
                    </a:p>
                    <a:p>
                      <a:pPr algn="r">
                        <a:lnSpc>
                          <a:spcPct val="115000"/>
                        </a:lnSpc>
                        <a:spcBef>
                          <a:spcPts val="300"/>
                        </a:spcBef>
                        <a:spcAft>
                          <a:spcPts val="0"/>
                        </a:spcAft>
                      </a:pPr>
                      <a:r>
                        <a:rPr lang="en-GB" sz="1200">
                          <a:solidFill>
                            <a:schemeClr val="tx1"/>
                          </a:solidFill>
                          <a:effectLst/>
                        </a:rPr>
                        <a:t>English – 3 </a:t>
                      </a:r>
                    </a:p>
                    <a:p>
                      <a:pPr algn="r">
                        <a:lnSpc>
                          <a:spcPct val="115000"/>
                        </a:lnSpc>
                        <a:spcBef>
                          <a:spcPts val="300"/>
                        </a:spcBef>
                        <a:spcAft>
                          <a:spcPts val="0"/>
                        </a:spcAft>
                      </a:pPr>
                      <a:r>
                        <a:rPr lang="en-GB" sz="1200">
                          <a:solidFill>
                            <a:schemeClr val="tx1"/>
                          </a:solidFill>
                          <a:effectLst/>
                        </a:rPr>
                        <a:t>Dzongkha – 3 </a:t>
                      </a:r>
                    </a:p>
                    <a:p>
                      <a:pPr algn="r">
                        <a:lnSpc>
                          <a:spcPct val="115000"/>
                        </a:lnSpc>
                        <a:spcBef>
                          <a:spcPts val="300"/>
                        </a:spcBef>
                        <a:spcAft>
                          <a:spcPts val="0"/>
                        </a:spcAft>
                      </a:pPr>
                      <a:r>
                        <a:rPr lang="en-GB" sz="1200">
                          <a:solidFill>
                            <a:schemeClr val="tx1"/>
                          </a:solidFill>
                          <a:effectLst/>
                        </a:rPr>
                        <a:t>1 other subject – 1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24</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a:solidFill>
                            <a:schemeClr val="tx1"/>
                          </a:solidFill>
                          <a:effectLst/>
                        </a:rPr>
                        <a:t>6</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extLst>
                  <a:ext uri="{0D108BD9-81ED-4DB2-BD59-A6C34878D82A}">
                    <a16:rowId xmlns:a16="http://schemas.microsoft.com/office/drawing/2014/main" xmlns="" val="2264058407"/>
                  </a:ext>
                </a:extLst>
              </a:tr>
              <a:tr h="413429">
                <a:tc gridSpan="3">
                  <a:txBody>
                    <a:bodyPr/>
                    <a:lstStyle/>
                    <a:p>
                      <a:pPr>
                        <a:lnSpc>
                          <a:spcPct val="115000"/>
                        </a:lnSpc>
                        <a:spcBef>
                          <a:spcPts val="600"/>
                        </a:spcBef>
                        <a:spcAft>
                          <a:spcPts val="0"/>
                        </a:spcAft>
                      </a:pPr>
                      <a:r>
                        <a:rPr lang="en-US" sz="1200" dirty="0">
                          <a:solidFill>
                            <a:schemeClr val="tx1"/>
                          </a:solidFill>
                          <a:effectLst/>
                        </a:rPr>
                        <a:t>Reporting date for 1</a:t>
                      </a:r>
                      <a:r>
                        <a:rPr lang="en-US" sz="1200" baseline="30000" dirty="0">
                          <a:solidFill>
                            <a:schemeClr val="tx1"/>
                          </a:solidFill>
                          <a:effectLst/>
                        </a:rPr>
                        <a:t>st</a:t>
                      </a:r>
                      <a:r>
                        <a:rPr lang="en-US" sz="1200" dirty="0">
                          <a:solidFill>
                            <a:schemeClr val="tx1"/>
                          </a:solidFill>
                          <a:effectLst/>
                        </a:rPr>
                        <a:t> year students: Please visit College website(www.cnr.edu.bt)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hMerge="1">
                  <a:txBody>
                    <a:bodyPr/>
                    <a:lstStyle/>
                    <a:p>
                      <a:endParaRPr lang="en-GB"/>
                    </a:p>
                  </a:txBody>
                  <a:tcPr/>
                </a:tc>
                <a:tc hMerge="1">
                  <a:txBody>
                    <a:bodyPr/>
                    <a:lstStyle/>
                    <a:p>
                      <a:endParaRPr lang="en-GB"/>
                    </a:p>
                  </a:txBody>
                  <a:tcPr/>
                </a:tc>
                <a:tc>
                  <a:txBody>
                    <a:bodyPr/>
                    <a:lstStyle/>
                    <a:p>
                      <a:pPr indent="12065">
                        <a:lnSpc>
                          <a:spcPct val="115000"/>
                        </a:lnSpc>
                        <a:spcBef>
                          <a:spcPts val="600"/>
                        </a:spcBef>
                        <a:spcAft>
                          <a:spcPts val="0"/>
                        </a:spcAft>
                      </a:pPr>
                      <a:r>
                        <a:rPr lang="en-GB" sz="1200" dirty="0">
                          <a:solidFill>
                            <a:schemeClr val="tx1"/>
                          </a:solidFill>
                          <a:effectLst/>
                        </a:rPr>
                        <a:t>Total In-take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dirty="0">
                          <a:solidFill>
                            <a:schemeClr val="tx1"/>
                          </a:solidFill>
                          <a:effectLst/>
                        </a:rPr>
                        <a:t>160</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tc>
                  <a:txBody>
                    <a:bodyPr/>
                    <a:lstStyle/>
                    <a:p>
                      <a:pPr marR="274320" algn="ctr">
                        <a:lnSpc>
                          <a:spcPct val="115000"/>
                        </a:lnSpc>
                        <a:spcBef>
                          <a:spcPts val="600"/>
                        </a:spcBef>
                        <a:spcAft>
                          <a:spcPts val="0"/>
                        </a:spcAft>
                      </a:pPr>
                      <a:r>
                        <a:rPr lang="en-GB" sz="1200" dirty="0">
                          <a:solidFill>
                            <a:schemeClr val="tx1"/>
                          </a:solidFill>
                          <a:effectLst/>
                        </a:rPr>
                        <a:t>40</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129" marR="43129" marT="0" marB="0"/>
                </a:tc>
                <a:extLst>
                  <a:ext uri="{0D108BD9-81ED-4DB2-BD59-A6C34878D82A}">
                    <a16:rowId xmlns:a16="http://schemas.microsoft.com/office/drawing/2014/main" xmlns="" val="1852403384"/>
                  </a:ext>
                </a:extLst>
              </a:tr>
            </a:tbl>
          </a:graphicData>
        </a:graphic>
      </p:graphicFrame>
    </p:spTree>
    <p:extLst>
      <p:ext uri="{BB962C8B-B14F-4D97-AF65-F5344CB8AC3E}">
        <p14:creationId xmlns:p14="http://schemas.microsoft.com/office/powerpoint/2010/main" val="289063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EFF3"/>
        </a:solidFill>
        <a:effectLst/>
      </p:bgPr>
    </p:bg>
    <p:spTree>
      <p:nvGrpSpPr>
        <p:cNvPr id="1" name=""/>
        <p:cNvGrpSpPr/>
        <p:nvPr/>
      </p:nvGrpSpPr>
      <p:grpSpPr>
        <a:xfrm>
          <a:off x="0" y="0"/>
          <a:ext cx="0" cy="0"/>
          <a:chOff x="0" y="0"/>
          <a:chExt cx="0" cy="0"/>
        </a:xfrm>
      </p:grpSpPr>
      <p:sp>
        <p:nvSpPr>
          <p:cNvPr id="6" name="TextBox 5"/>
          <p:cNvSpPr txBox="1"/>
          <p:nvPr/>
        </p:nvSpPr>
        <p:spPr>
          <a:xfrm>
            <a:off x="2406316" y="0"/>
            <a:ext cx="9785684" cy="369332"/>
          </a:xfrm>
          <a:prstGeom prst="rect">
            <a:avLst/>
          </a:prstGeom>
          <a:noFill/>
        </p:spPr>
        <p:txBody>
          <a:bodyPr wrap="square" rtlCol="0">
            <a:spAutoFit/>
          </a:bodyPr>
          <a:lstStyle/>
          <a:p>
            <a:r>
              <a:rPr lang="en-GB" dirty="0" smtClean="0"/>
              <a:t>                                                  </a:t>
            </a:r>
            <a:r>
              <a:rPr lang="en-GB" dirty="0" smtClean="0"/>
              <a:t>Jigme </a:t>
            </a:r>
            <a:r>
              <a:rPr lang="en-GB" dirty="0" smtClean="0"/>
              <a:t>Namgyel Engineering College (JNEC), </a:t>
            </a:r>
            <a:r>
              <a:rPr lang="en-GB" dirty="0" err="1" smtClean="0"/>
              <a:t>Dewathang</a:t>
            </a:r>
            <a:r>
              <a:rPr lang="en-GB" dirty="0" smtClean="0"/>
              <a:t> </a:t>
            </a:r>
            <a:endParaRPr lang="en-GB" dirty="0"/>
          </a:p>
        </p:txBody>
      </p:sp>
      <p:sp>
        <p:nvSpPr>
          <p:cNvPr id="12" name="TextBox 11"/>
          <p:cNvSpPr txBox="1"/>
          <p:nvPr/>
        </p:nvSpPr>
        <p:spPr>
          <a:xfrm>
            <a:off x="0" y="4572000"/>
            <a:ext cx="2406316" cy="231063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2" name="TextBox 1"/>
          <p:cNvSpPr txBox="1"/>
          <p:nvPr/>
        </p:nvSpPr>
        <p:spPr>
          <a:xfrm>
            <a:off x="0" y="0"/>
            <a:ext cx="2406315" cy="256673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a:p>
        </p:txBody>
      </p:sp>
      <p:sp>
        <p:nvSpPr>
          <p:cNvPr id="3" name="TextBox 2"/>
          <p:cNvSpPr txBox="1"/>
          <p:nvPr/>
        </p:nvSpPr>
        <p:spPr>
          <a:xfrm>
            <a:off x="0" y="2566737"/>
            <a:ext cx="2406315" cy="200526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pic>
        <p:nvPicPr>
          <p:cNvPr id="4098" name="Picture 2" descr="Jigme Namgyel Engineering Colle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2" y="-16042"/>
            <a:ext cx="946484" cy="996299"/>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148434021"/>
              </p:ext>
            </p:extLst>
          </p:nvPr>
        </p:nvGraphicFramePr>
        <p:xfrm>
          <a:off x="2406315" y="385373"/>
          <a:ext cx="9785685" cy="6544614"/>
        </p:xfrm>
        <a:graphic>
          <a:graphicData uri="http://schemas.openxmlformats.org/drawingml/2006/table">
            <a:tbl>
              <a:tblPr firstRow="1" firstCol="1" bandRow="1">
                <a:tableStyleId>{5C22544A-7EE6-4342-B048-85BDC9FD1C3A}</a:tableStyleId>
              </a:tblPr>
              <a:tblGrid>
                <a:gridCol w="385011">
                  <a:extLst>
                    <a:ext uri="{9D8B030D-6E8A-4147-A177-3AD203B41FA5}">
                      <a16:colId xmlns:a16="http://schemas.microsoft.com/office/drawing/2014/main" xmlns="" val="2989596767"/>
                    </a:ext>
                  </a:extLst>
                </a:gridCol>
                <a:gridCol w="2069432">
                  <a:extLst>
                    <a:ext uri="{9D8B030D-6E8A-4147-A177-3AD203B41FA5}">
                      <a16:colId xmlns:a16="http://schemas.microsoft.com/office/drawing/2014/main" xmlns="" val="1604642163"/>
                    </a:ext>
                  </a:extLst>
                </a:gridCol>
                <a:gridCol w="2727158">
                  <a:extLst>
                    <a:ext uri="{9D8B030D-6E8A-4147-A177-3AD203B41FA5}">
                      <a16:colId xmlns:a16="http://schemas.microsoft.com/office/drawing/2014/main" xmlns="" val="839350614"/>
                    </a:ext>
                  </a:extLst>
                </a:gridCol>
                <a:gridCol w="1925052">
                  <a:extLst>
                    <a:ext uri="{9D8B030D-6E8A-4147-A177-3AD203B41FA5}">
                      <a16:colId xmlns:a16="http://schemas.microsoft.com/office/drawing/2014/main" xmlns="" val="3816176860"/>
                    </a:ext>
                  </a:extLst>
                </a:gridCol>
                <a:gridCol w="1625190">
                  <a:extLst>
                    <a:ext uri="{9D8B030D-6E8A-4147-A177-3AD203B41FA5}">
                      <a16:colId xmlns:a16="http://schemas.microsoft.com/office/drawing/2014/main" xmlns="" val="1544619258"/>
                    </a:ext>
                  </a:extLst>
                </a:gridCol>
                <a:gridCol w="1053842">
                  <a:extLst>
                    <a:ext uri="{9D8B030D-6E8A-4147-A177-3AD203B41FA5}">
                      <a16:colId xmlns:a16="http://schemas.microsoft.com/office/drawing/2014/main" xmlns="" val="3633038457"/>
                    </a:ext>
                  </a:extLst>
                </a:gridCol>
              </a:tblGrid>
              <a:tr h="161697">
                <a:tc rowSpan="2">
                  <a:txBody>
                    <a:bodyPr/>
                    <a:lstStyle/>
                    <a:p>
                      <a:pPr>
                        <a:lnSpc>
                          <a:spcPct val="115000"/>
                        </a:lnSpc>
                        <a:spcBef>
                          <a:spcPts val="600"/>
                        </a:spcBef>
                        <a:spcAft>
                          <a:spcPts val="0"/>
                        </a:spcAft>
                      </a:pPr>
                      <a:r>
                        <a:rPr lang="en-GB" sz="1200" dirty="0" err="1">
                          <a:solidFill>
                            <a:schemeClr val="tx1"/>
                          </a:solidFill>
                          <a:effectLst/>
                        </a:rPr>
                        <a:t>Sl</a:t>
                      </a:r>
                      <a:r>
                        <a:rPr lang="en-GB"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rowSpan="2">
                  <a:txBody>
                    <a:bodyPr/>
                    <a:lstStyle/>
                    <a:p>
                      <a:pPr marR="102870">
                        <a:lnSpc>
                          <a:spcPct val="115000"/>
                        </a:lnSpc>
                        <a:spcBef>
                          <a:spcPts val="600"/>
                        </a:spcBef>
                        <a:spcAft>
                          <a:spcPts val="0"/>
                        </a:spcAft>
                      </a:pPr>
                      <a:r>
                        <a:rPr lang="en-GB" sz="1200" dirty="0">
                          <a:solidFill>
                            <a:schemeClr val="tx1"/>
                          </a:solidFill>
                          <a:effectLst/>
                        </a:rPr>
                        <a:t>Programme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rowSpan="2">
                  <a:txBody>
                    <a:bodyPr/>
                    <a:lstStyle/>
                    <a:p>
                      <a:pPr marR="274320">
                        <a:lnSpc>
                          <a:spcPct val="115000"/>
                        </a:lnSpc>
                        <a:spcBef>
                          <a:spcPts val="600"/>
                        </a:spcBef>
                        <a:spcAft>
                          <a:spcPts val="0"/>
                        </a:spcAft>
                      </a:pPr>
                      <a:r>
                        <a:rPr lang="en-GB" sz="1200">
                          <a:solidFill>
                            <a:schemeClr val="tx1"/>
                          </a:solidFill>
                          <a:effectLst/>
                        </a:rPr>
                        <a:t>Eligibility Criteria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rowSpan="2">
                  <a:txBody>
                    <a:bodyPr/>
                    <a:lstStyle/>
                    <a:p>
                      <a:pPr>
                        <a:lnSpc>
                          <a:spcPct val="115000"/>
                        </a:lnSpc>
                        <a:spcBef>
                          <a:spcPts val="600"/>
                        </a:spcBef>
                        <a:spcAft>
                          <a:spcPts val="0"/>
                        </a:spcAft>
                      </a:pPr>
                      <a:r>
                        <a:rPr lang="en-GB" sz="1200">
                          <a:solidFill>
                            <a:schemeClr val="tx1"/>
                          </a:solidFill>
                          <a:effectLst/>
                        </a:rPr>
                        <a:t>Ability rating points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gridSpan="2">
                  <a:txBody>
                    <a:bodyPr/>
                    <a:lstStyle/>
                    <a:p>
                      <a:pPr marR="274320" algn="ctr">
                        <a:lnSpc>
                          <a:spcPct val="115000"/>
                        </a:lnSpc>
                        <a:spcBef>
                          <a:spcPts val="600"/>
                        </a:spcBef>
                        <a:spcAft>
                          <a:spcPts val="0"/>
                        </a:spcAft>
                      </a:pPr>
                      <a:r>
                        <a:rPr lang="en-GB" sz="1200" dirty="0">
                          <a:solidFill>
                            <a:schemeClr val="tx1"/>
                          </a:solidFill>
                          <a:effectLst/>
                        </a:rPr>
                        <a:t>Seats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hMerge="1">
                  <a:txBody>
                    <a:bodyPr/>
                    <a:lstStyle/>
                    <a:p>
                      <a:endParaRPr lang="en-GB"/>
                    </a:p>
                  </a:txBody>
                  <a:tcPr/>
                </a:tc>
                <a:extLst>
                  <a:ext uri="{0D108BD9-81ED-4DB2-BD59-A6C34878D82A}">
                    <a16:rowId xmlns:a16="http://schemas.microsoft.com/office/drawing/2014/main" xmlns="" val="374372752"/>
                  </a:ext>
                </a:extLst>
              </a:tr>
              <a:tr h="21088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nSpc>
                          <a:spcPct val="115000"/>
                        </a:lnSpc>
                        <a:spcBef>
                          <a:spcPts val="600"/>
                        </a:spcBef>
                        <a:spcAft>
                          <a:spcPts val="0"/>
                        </a:spcAft>
                      </a:pPr>
                      <a:r>
                        <a:rPr lang="en-GB" sz="1200">
                          <a:solidFill>
                            <a:schemeClr val="tx1"/>
                          </a:solidFill>
                          <a:effectLst/>
                        </a:rPr>
                        <a:t>Higher Education Grant</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GB" sz="1200">
                          <a:solidFill>
                            <a:schemeClr val="tx1"/>
                          </a:solidFill>
                          <a:effectLst/>
                        </a:rPr>
                        <a:t>Self-Financed</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4128754668"/>
                  </a:ext>
                </a:extLst>
              </a:tr>
              <a:tr h="358973">
                <a:tc>
                  <a:txBody>
                    <a:bodyPr/>
                    <a:lstStyle/>
                    <a:p>
                      <a:pPr marR="274320">
                        <a:lnSpc>
                          <a:spcPct val="115000"/>
                        </a:lnSpc>
                        <a:spcBef>
                          <a:spcPts val="600"/>
                        </a:spcBef>
                        <a:spcAft>
                          <a:spcPts val="0"/>
                        </a:spcAft>
                      </a:pPr>
                      <a:r>
                        <a:rPr lang="en-GB" sz="1200">
                          <a:solidFill>
                            <a:schemeClr val="tx1"/>
                          </a:solidFill>
                          <a:effectLst/>
                        </a:rPr>
                        <a:t>1</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GB" sz="1200" dirty="0">
                          <a:solidFill>
                            <a:schemeClr val="tx1"/>
                          </a:solidFill>
                          <a:effectLst/>
                        </a:rPr>
                        <a:t>Diploma in Civil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rowSpan="4">
                  <a:txBody>
                    <a:bodyPr/>
                    <a:lstStyle/>
                    <a:p>
                      <a:pPr>
                        <a:lnSpc>
                          <a:spcPct val="115000"/>
                        </a:lnSpc>
                        <a:spcBef>
                          <a:spcPts val="600"/>
                        </a:spcBef>
                        <a:spcAft>
                          <a:spcPts val="0"/>
                        </a:spcAft>
                      </a:pPr>
                      <a:r>
                        <a:rPr lang="en-US" sz="1200">
                          <a:solidFill>
                            <a:schemeClr val="tx1"/>
                          </a:solidFill>
                          <a:effectLst/>
                        </a:rPr>
                        <a:t> </a:t>
                      </a:r>
                      <a:endParaRPr lang="en-GB" sz="1200">
                        <a:solidFill>
                          <a:schemeClr val="tx1"/>
                        </a:solidFill>
                        <a:effectLst/>
                      </a:endParaRPr>
                    </a:p>
                    <a:p>
                      <a:pPr>
                        <a:lnSpc>
                          <a:spcPct val="115000"/>
                        </a:lnSpc>
                        <a:spcBef>
                          <a:spcPts val="600"/>
                        </a:spcBef>
                        <a:spcAft>
                          <a:spcPts val="0"/>
                        </a:spcAft>
                      </a:pPr>
                      <a:r>
                        <a:rPr lang="en-US" sz="1200">
                          <a:solidFill>
                            <a:schemeClr val="tx1"/>
                          </a:solidFill>
                          <a:effectLst/>
                        </a:rPr>
                        <a:t>Class XII pass science students with pass in Physics, Chemistry, Maths, and Dzongkha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rowSpan="4">
                  <a:txBody>
                    <a:bodyPr/>
                    <a:lstStyle/>
                    <a:p>
                      <a:pPr algn="r">
                        <a:lnSpc>
                          <a:spcPct val="115000"/>
                        </a:lnSpc>
                        <a:spcBef>
                          <a:spcPts val="600"/>
                        </a:spcBef>
                        <a:spcAft>
                          <a:spcPts val="0"/>
                        </a:spcAft>
                      </a:pPr>
                      <a:r>
                        <a:rPr lang="en-US" sz="1200" dirty="0" err="1">
                          <a:solidFill>
                            <a:schemeClr val="tx1"/>
                          </a:solidFill>
                          <a:effectLst/>
                        </a:rPr>
                        <a:t>Maths</a:t>
                      </a:r>
                      <a:r>
                        <a:rPr lang="en-US" sz="1200" dirty="0">
                          <a:solidFill>
                            <a:schemeClr val="tx1"/>
                          </a:solidFill>
                          <a:effectLst/>
                        </a:rPr>
                        <a:t> – 5 </a:t>
                      </a:r>
                      <a:endParaRPr lang="en-GB" sz="1200" dirty="0">
                        <a:solidFill>
                          <a:schemeClr val="tx1"/>
                        </a:solidFill>
                        <a:effectLst/>
                      </a:endParaRPr>
                    </a:p>
                    <a:p>
                      <a:pPr algn="r">
                        <a:lnSpc>
                          <a:spcPct val="115000"/>
                        </a:lnSpc>
                        <a:spcBef>
                          <a:spcPts val="300"/>
                        </a:spcBef>
                        <a:spcAft>
                          <a:spcPts val="0"/>
                        </a:spcAft>
                      </a:pPr>
                      <a:r>
                        <a:rPr lang="en-US" sz="1200" dirty="0">
                          <a:solidFill>
                            <a:schemeClr val="tx1"/>
                          </a:solidFill>
                          <a:effectLst/>
                        </a:rPr>
                        <a:t>Physics – 5 </a:t>
                      </a:r>
                      <a:endParaRPr lang="en-GB" sz="1200" dirty="0">
                        <a:solidFill>
                          <a:schemeClr val="tx1"/>
                        </a:solidFill>
                        <a:effectLst/>
                      </a:endParaRPr>
                    </a:p>
                    <a:p>
                      <a:pPr algn="r">
                        <a:lnSpc>
                          <a:spcPct val="115000"/>
                        </a:lnSpc>
                        <a:spcBef>
                          <a:spcPts val="300"/>
                        </a:spcBef>
                        <a:spcAft>
                          <a:spcPts val="0"/>
                        </a:spcAft>
                      </a:pPr>
                      <a:r>
                        <a:rPr lang="en-US" sz="1200" dirty="0">
                          <a:solidFill>
                            <a:schemeClr val="tx1"/>
                          </a:solidFill>
                          <a:effectLst/>
                        </a:rPr>
                        <a:t>English – 3 </a:t>
                      </a:r>
                      <a:endParaRPr lang="en-GB" sz="1200" dirty="0">
                        <a:solidFill>
                          <a:schemeClr val="tx1"/>
                        </a:solidFill>
                        <a:effectLst/>
                      </a:endParaRPr>
                    </a:p>
                    <a:p>
                      <a:pPr algn="r">
                        <a:lnSpc>
                          <a:spcPct val="115000"/>
                        </a:lnSpc>
                        <a:spcBef>
                          <a:spcPts val="300"/>
                        </a:spcBef>
                        <a:spcAft>
                          <a:spcPts val="0"/>
                        </a:spcAft>
                      </a:pPr>
                      <a:r>
                        <a:rPr lang="en-GB" sz="1200" dirty="0">
                          <a:solidFill>
                            <a:schemeClr val="tx1"/>
                          </a:solidFill>
                          <a:effectLst/>
                        </a:rPr>
                        <a:t>2 other subjects – 1</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43</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2</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3835806576"/>
                  </a:ext>
                </a:extLst>
              </a:tr>
              <a:tr h="485093">
                <a:tc>
                  <a:txBody>
                    <a:bodyPr/>
                    <a:lstStyle/>
                    <a:p>
                      <a:pPr marR="274320">
                        <a:lnSpc>
                          <a:spcPct val="115000"/>
                        </a:lnSpc>
                        <a:spcBef>
                          <a:spcPts val="600"/>
                        </a:spcBef>
                        <a:spcAft>
                          <a:spcPts val="0"/>
                        </a:spcAft>
                      </a:pPr>
                      <a:r>
                        <a:rPr lang="en-GB" sz="1200">
                          <a:solidFill>
                            <a:schemeClr val="tx1"/>
                          </a:solidFill>
                          <a:effectLst/>
                        </a:rPr>
                        <a:t>2</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GB" sz="1200" dirty="0">
                          <a:solidFill>
                            <a:schemeClr val="tx1"/>
                          </a:solidFill>
                          <a:effectLst/>
                        </a:rPr>
                        <a:t>Diploma in Electrical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vMerge="1">
                  <a:txBody>
                    <a:bodyPr/>
                    <a:lstStyle/>
                    <a:p>
                      <a:endParaRPr lang="en-GB"/>
                    </a:p>
                  </a:txBody>
                  <a:tcPr/>
                </a:tc>
                <a:tc vMerge="1">
                  <a:txBody>
                    <a:bodyPr/>
                    <a:lstStyle/>
                    <a:p>
                      <a:endParaRPr lang="en-GB"/>
                    </a:p>
                  </a:txBody>
                  <a:tcPr/>
                </a:tc>
                <a:tc>
                  <a:txBody>
                    <a:bodyPr/>
                    <a:lstStyle/>
                    <a:p>
                      <a:pPr marR="274320" algn="ctr">
                        <a:lnSpc>
                          <a:spcPct val="115000"/>
                        </a:lnSpc>
                        <a:spcBef>
                          <a:spcPts val="600"/>
                        </a:spcBef>
                        <a:spcAft>
                          <a:spcPts val="0"/>
                        </a:spcAft>
                      </a:pPr>
                      <a:r>
                        <a:rPr lang="en-GB" sz="1200">
                          <a:solidFill>
                            <a:schemeClr val="tx1"/>
                          </a:solidFill>
                          <a:effectLst/>
                        </a:rPr>
                        <a:t>35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2</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3258305240"/>
                  </a:ext>
                </a:extLst>
              </a:tr>
              <a:tr h="485093">
                <a:tc>
                  <a:txBody>
                    <a:bodyPr/>
                    <a:lstStyle/>
                    <a:p>
                      <a:pPr marR="274320">
                        <a:lnSpc>
                          <a:spcPct val="115000"/>
                        </a:lnSpc>
                        <a:spcBef>
                          <a:spcPts val="600"/>
                        </a:spcBef>
                        <a:spcAft>
                          <a:spcPts val="0"/>
                        </a:spcAft>
                      </a:pPr>
                      <a:r>
                        <a:rPr lang="en-GB" sz="1200">
                          <a:solidFill>
                            <a:schemeClr val="tx1"/>
                          </a:solidFill>
                          <a:effectLst/>
                        </a:rPr>
                        <a:t>3</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GB" sz="1200" dirty="0">
                          <a:solidFill>
                            <a:schemeClr val="tx1"/>
                          </a:solidFill>
                          <a:effectLst/>
                        </a:rPr>
                        <a:t>Diploma in Mechanical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vMerge="1">
                  <a:txBody>
                    <a:bodyPr/>
                    <a:lstStyle/>
                    <a:p>
                      <a:endParaRPr lang="en-GB"/>
                    </a:p>
                  </a:txBody>
                  <a:tcPr/>
                </a:tc>
                <a:tc vMerge="1">
                  <a:txBody>
                    <a:bodyPr/>
                    <a:lstStyle/>
                    <a:p>
                      <a:endParaRPr lang="en-GB"/>
                    </a:p>
                  </a:txBody>
                  <a:tcPr/>
                </a:tc>
                <a:tc>
                  <a:txBody>
                    <a:bodyPr/>
                    <a:lstStyle/>
                    <a:p>
                      <a:pPr marR="274320" algn="ctr">
                        <a:lnSpc>
                          <a:spcPct val="115000"/>
                        </a:lnSpc>
                        <a:spcBef>
                          <a:spcPts val="600"/>
                        </a:spcBef>
                        <a:spcAft>
                          <a:spcPts val="0"/>
                        </a:spcAft>
                      </a:pPr>
                      <a:r>
                        <a:rPr lang="en-GB" sz="1200">
                          <a:solidFill>
                            <a:schemeClr val="tx1"/>
                          </a:solidFill>
                          <a:effectLst/>
                        </a:rPr>
                        <a:t>35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2</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3642400407"/>
                  </a:ext>
                </a:extLst>
              </a:tr>
              <a:tr h="646790">
                <a:tc>
                  <a:txBody>
                    <a:bodyPr/>
                    <a:lstStyle/>
                    <a:p>
                      <a:pPr marR="274320">
                        <a:lnSpc>
                          <a:spcPct val="115000"/>
                        </a:lnSpc>
                        <a:spcBef>
                          <a:spcPts val="600"/>
                        </a:spcBef>
                        <a:spcAft>
                          <a:spcPts val="0"/>
                        </a:spcAft>
                      </a:pPr>
                      <a:r>
                        <a:rPr lang="en-GB" sz="1200">
                          <a:solidFill>
                            <a:schemeClr val="tx1"/>
                          </a:solidFill>
                          <a:effectLst/>
                        </a:rPr>
                        <a:t>4</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US" sz="1200" dirty="0">
                          <a:solidFill>
                            <a:schemeClr val="tx1"/>
                          </a:solidFill>
                          <a:effectLst/>
                        </a:rPr>
                        <a:t>Diploma in Electronics and Communication Engineering</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vMerge="1">
                  <a:txBody>
                    <a:bodyPr/>
                    <a:lstStyle/>
                    <a:p>
                      <a:endParaRPr lang="en-GB"/>
                    </a:p>
                  </a:txBody>
                  <a:tcPr/>
                </a:tc>
                <a:tc vMerge="1">
                  <a:txBody>
                    <a:bodyPr/>
                    <a:lstStyle/>
                    <a:p>
                      <a:endParaRPr lang="en-GB"/>
                    </a:p>
                  </a:txBody>
                  <a:tcPr/>
                </a:tc>
                <a:tc>
                  <a:txBody>
                    <a:bodyPr/>
                    <a:lstStyle/>
                    <a:p>
                      <a:pPr marR="274320" algn="ctr">
                        <a:lnSpc>
                          <a:spcPct val="115000"/>
                        </a:lnSpc>
                        <a:spcBef>
                          <a:spcPts val="600"/>
                        </a:spcBef>
                        <a:spcAft>
                          <a:spcPts val="0"/>
                        </a:spcAft>
                      </a:pPr>
                      <a:r>
                        <a:rPr lang="en-GB" sz="1200">
                          <a:solidFill>
                            <a:schemeClr val="tx1"/>
                          </a:solidFill>
                          <a:effectLst/>
                        </a:rPr>
                        <a:t>35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806166647"/>
                  </a:ext>
                </a:extLst>
              </a:tr>
              <a:tr h="958163">
                <a:tc>
                  <a:txBody>
                    <a:bodyPr/>
                    <a:lstStyle/>
                    <a:p>
                      <a:pPr algn="just">
                        <a:lnSpc>
                          <a:spcPct val="115000"/>
                        </a:lnSpc>
                        <a:spcBef>
                          <a:spcPts val="600"/>
                        </a:spcBef>
                        <a:spcAft>
                          <a:spcPts val="0"/>
                        </a:spcAft>
                      </a:pPr>
                      <a:r>
                        <a:rPr lang="en-GB" sz="1200">
                          <a:solidFill>
                            <a:schemeClr val="tx1"/>
                          </a:solidFill>
                          <a:effectLst/>
                        </a:rPr>
                        <a:t>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US" sz="1200">
                          <a:solidFill>
                            <a:schemeClr val="tx1"/>
                          </a:solidFill>
                          <a:effectLst/>
                        </a:rPr>
                        <a:t>Diploma in Computer System and Network</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US" sz="1200">
                          <a:solidFill>
                            <a:schemeClr val="tx1"/>
                          </a:solidFill>
                          <a:effectLst/>
                        </a:rPr>
                        <a:t>Class XII pass students with pass in Mathematics/ Business Mathematics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gn="r">
                        <a:lnSpc>
                          <a:spcPct val="115000"/>
                        </a:lnSpc>
                        <a:spcBef>
                          <a:spcPts val="300"/>
                        </a:spcBef>
                        <a:spcAft>
                          <a:spcPts val="0"/>
                        </a:spcAft>
                      </a:pPr>
                      <a:r>
                        <a:rPr lang="en-GB" sz="1200" dirty="0">
                          <a:solidFill>
                            <a:schemeClr val="tx1"/>
                          </a:solidFill>
                          <a:effectLst/>
                        </a:rPr>
                        <a:t>Mathematics/B. Maths – 5</a:t>
                      </a:r>
                    </a:p>
                    <a:p>
                      <a:pPr algn="r">
                        <a:lnSpc>
                          <a:spcPct val="115000"/>
                        </a:lnSpc>
                        <a:spcBef>
                          <a:spcPts val="300"/>
                        </a:spcBef>
                        <a:spcAft>
                          <a:spcPts val="0"/>
                        </a:spcAft>
                      </a:pPr>
                      <a:r>
                        <a:rPr lang="en-GB" sz="1200" dirty="0">
                          <a:solidFill>
                            <a:schemeClr val="tx1"/>
                          </a:solidFill>
                          <a:effectLst/>
                        </a:rPr>
                        <a:t>English – 4</a:t>
                      </a:r>
                    </a:p>
                    <a:p>
                      <a:pPr algn="r">
                        <a:lnSpc>
                          <a:spcPct val="115000"/>
                        </a:lnSpc>
                        <a:spcBef>
                          <a:spcPts val="300"/>
                        </a:spcBef>
                        <a:spcAft>
                          <a:spcPts val="0"/>
                        </a:spcAft>
                      </a:pPr>
                      <a:r>
                        <a:rPr lang="en-GB" sz="1200" dirty="0">
                          <a:solidFill>
                            <a:schemeClr val="tx1"/>
                          </a:solidFill>
                          <a:effectLst/>
                        </a:rPr>
                        <a:t>Dzongkha – 3 </a:t>
                      </a:r>
                    </a:p>
                    <a:p>
                      <a:pPr algn="r">
                        <a:lnSpc>
                          <a:spcPct val="115000"/>
                        </a:lnSpc>
                        <a:spcBef>
                          <a:spcPts val="300"/>
                        </a:spcBef>
                        <a:spcAft>
                          <a:spcPts val="0"/>
                        </a:spcAft>
                      </a:pPr>
                      <a:r>
                        <a:rPr lang="en-GB" sz="1200" dirty="0">
                          <a:solidFill>
                            <a:schemeClr val="tx1"/>
                          </a:solidFill>
                          <a:effectLst/>
                        </a:rPr>
                        <a:t>2 other subjects - 1</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dirty="0">
                          <a:solidFill>
                            <a:schemeClr val="tx1"/>
                          </a:solidFill>
                          <a:effectLst/>
                        </a:rPr>
                        <a:t>35</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2</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2939204200"/>
                  </a:ext>
                </a:extLst>
              </a:tr>
              <a:tr h="996367">
                <a:tc>
                  <a:txBody>
                    <a:bodyPr/>
                    <a:lstStyle/>
                    <a:p>
                      <a:pPr algn="just">
                        <a:lnSpc>
                          <a:spcPct val="115000"/>
                        </a:lnSpc>
                        <a:spcBef>
                          <a:spcPts val="600"/>
                        </a:spcBef>
                        <a:spcAft>
                          <a:spcPts val="0"/>
                        </a:spcAft>
                      </a:pPr>
                      <a:r>
                        <a:rPr lang="en-GB" sz="1200">
                          <a:solidFill>
                            <a:schemeClr val="tx1"/>
                          </a:solidFill>
                          <a:effectLst/>
                        </a:rPr>
                        <a:t>6</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US" sz="1200">
                          <a:solidFill>
                            <a:schemeClr val="tx1"/>
                          </a:solidFill>
                          <a:effectLst/>
                        </a:rPr>
                        <a:t>Diploma in Surveying</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US" sz="1200">
                          <a:solidFill>
                            <a:schemeClr val="tx1"/>
                          </a:solidFill>
                          <a:effectLst/>
                        </a:rPr>
                        <a:t>Class XII pass science students with pass in Physics, Chemistry, Mathematics, and Dzongkha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gn="r">
                        <a:lnSpc>
                          <a:spcPct val="115000"/>
                        </a:lnSpc>
                        <a:spcBef>
                          <a:spcPts val="300"/>
                        </a:spcBef>
                        <a:spcAft>
                          <a:spcPts val="0"/>
                        </a:spcAft>
                      </a:pPr>
                      <a:r>
                        <a:rPr lang="en-GB" sz="1200">
                          <a:solidFill>
                            <a:schemeClr val="tx1"/>
                          </a:solidFill>
                          <a:effectLst/>
                        </a:rPr>
                        <a:t>Mathematics – 5</a:t>
                      </a:r>
                    </a:p>
                    <a:p>
                      <a:pPr algn="r">
                        <a:lnSpc>
                          <a:spcPct val="115000"/>
                        </a:lnSpc>
                        <a:spcBef>
                          <a:spcPts val="300"/>
                        </a:spcBef>
                        <a:spcAft>
                          <a:spcPts val="0"/>
                        </a:spcAft>
                      </a:pPr>
                      <a:r>
                        <a:rPr lang="en-GB" sz="1200">
                          <a:solidFill>
                            <a:schemeClr val="tx1"/>
                          </a:solidFill>
                          <a:effectLst/>
                        </a:rPr>
                        <a:t>Physics- 5</a:t>
                      </a:r>
                    </a:p>
                    <a:p>
                      <a:pPr algn="r">
                        <a:lnSpc>
                          <a:spcPct val="115000"/>
                        </a:lnSpc>
                        <a:spcBef>
                          <a:spcPts val="300"/>
                        </a:spcBef>
                        <a:spcAft>
                          <a:spcPts val="0"/>
                        </a:spcAft>
                      </a:pPr>
                      <a:r>
                        <a:rPr lang="en-GB" sz="1200">
                          <a:solidFill>
                            <a:schemeClr val="tx1"/>
                          </a:solidFill>
                          <a:effectLst/>
                        </a:rPr>
                        <a:t>English – 5 </a:t>
                      </a:r>
                    </a:p>
                    <a:p>
                      <a:pPr algn="r">
                        <a:lnSpc>
                          <a:spcPct val="115000"/>
                        </a:lnSpc>
                        <a:spcBef>
                          <a:spcPts val="600"/>
                        </a:spcBef>
                        <a:spcAft>
                          <a:spcPts val="0"/>
                        </a:spcAft>
                      </a:pPr>
                      <a:r>
                        <a:rPr lang="en-GB" sz="1200">
                          <a:solidFill>
                            <a:schemeClr val="tx1"/>
                          </a:solidFill>
                          <a:effectLst/>
                        </a:rPr>
                        <a:t>2 other subjects - 1</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dirty="0">
                          <a:solidFill>
                            <a:schemeClr val="tx1"/>
                          </a:solidFill>
                          <a:effectLst/>
                        </a:rPr>
                        <a:t>31</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dirty="0">
                          <a:solidFill>
                            <a:schemeClr val="tx1"/>
                          </a:solidFill>
                          <a:effectLst/>
                        </a:rPr>
                        <a:t>2</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69649923"/>
                  </a:ext>
                </a:extLst>
              </a:tr>
              <a:tr h="710703">
                <a:tc>
                  <a:txBody>
                    <a:bodyPr/>
                    <a:lstStyle/>
                    <a:p>
                      <a:pPr algn="just">
                        <a:lnSpc>
                          <a:spcPct val="115000"/>
                        </a:lnSpc>
                        <a:spcBef>
                          <a:spcPts val="600"/>
                        </a:spcBef>
                        <a:spcAft>
                          <a:spcPts val="0"/>
                        </a:spcAft>
                      </a:pPr>
                      <a:r>
                        <a:rPr lang="en-GB" sz="1200">
                          <a:solidFill>
                            <a:schemeClr val="tx1"/>
                          </a:solidFill>
                          <a:effectLst/>
                        </a:rPr>
                        <a:t>7</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US" sz="1200" dirty="0">
                          <a:solidFill>
                            <a:schemeClr val="tx1"/>
                          </a:solidFill>
                          <a:effectLst/>
                        </a:rPr>
                        <a:t>Diploma in Materials and Procurement Management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GB" sz="1200">
                          <a:solidFill>
                            <a:schemeClr val="tx1"/>
                          </a:solidFill>
                          <a:effectLst/>
                        </a:rPr>
                        <a:t>Class XII pass students with pass in Maths/Business Maths and Dzongkha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gn="r">
                        <a:lnSpc>
                          <a:spcPct val="115000"/>
                        </a:lnSpc>
                        <a:spcBef>
                          <a:spcPts val="600"/>
                        </a:spcBef>
                        <a:spcAft>
                          <a:spcPts val="0"/>
                        </a:spcAft>
                      </a:pPr>
                      <a:r>
                        <a:rPr lang="en-GB" sz="1200">
                          <a:solidFill>
                            <a:schemeClr val="tx1"/>
                          </a:solidFill>
                          <a:effectLst/>
                        </a:rPr>
                        <a:t>English – 5 </a:t>
                      </a:r>
                    </a:p>
                    <a:p>
                      <a:pPr algn="r">
                        <a:lnSpc>
                          <a:spcPct val="115000"/>
                        </a:lnSpc>
                        <a:spcBef>
                          <a:spcPts val="300"/>
                        </a:spcBef>
                        <a:spcAft>
                          <a:spcPts val="0"/>
                        </a:spcAft>
                      </a:pPr>
                      <a:r>
                        <a:rPr lang="en-GB" sz="1200">
                          <a:solidFill>
                            <a:schemeClr val="tx1"/>
                          </a:solidFill>
                          <a:effectLst/>
                        </a:rPr>
                        <a:t>Maths/Business Maths – 5 </a:t>
                      </a:r>
                    </a:p>
                    <a:p>
                      <a:pPr algn="r">
                        <a:lnSpc>
                          <a:spcPct val="115000"/>
                        </a:lnSpc>
                        <a:spcBef>
                          <a:spcPts val="300"/>
                        </a:spcBef>
                        <a:spcAft>
                          <a:spcPts val="0"/>
                        </a:spcAft>
                      </a:pPr>
                      <a:r>
                        <a:rPr lang="en-GB" sz="1200">
                          <a:solidFill>
                            <a:schemeClr val="tx1"/>
                          </a:solidFill>
                          <a:effectLst/>
                        </a:rPr>
                        <a:t>3 other subjects – 1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38</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dirty="0">
                          <a:solidFill>
                            <a:schemeClr val="tx1"/>
                          </a:solidFill>
                          <a:effectLst/>
                        </a:rPr>
                        <a:t>2</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3658756211"/>
                  </a:ext>
                </a:extLst>
              </a:tr>
              <a:tr h="1072776">
                <a:tc>
                  <a:txBody>
                    <a:bodyPr/>
                    <a:lstStyle/>
                    <a:p>
                      <a:pPr algn="just">
                        <a:lnSpc>
                          <a:spcPct val="115000"/>
                        </a:lnSpc>
                        <a:spcBef>
                          <a:spcPts val="600"/>
                        </a:spcBef>
                        <a:spcAft>
                          <a:spcPts val="0"/>
                        </a:spcAft>
                      </a:pPr>
                      <a:r>
                        <a:rPr lang="en-GB" sz="1200">
                          <a:solidFill>
                            <a:schemeClr val="tx1"/>
                          </a:solidFill>
                          <a:effectLst/>
                        </a:rPr>
                        <a:t>8</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US" sz="1200">
                          <a:solidFill>
                            <a:schemeClr val="tx1"/>
                          </a:solidFill>
                          <a:effectLst/>
                        </a:rPr>
                        <a:t>Diploma in Construction Supervision</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nSpc>
                          <a:spcPct val="115000"/>
                        </a:lnSpc>
                        <a:spcBef>
                          <a:spcPts val="600"/>
                        </a:spcBef>
                        <a:spcAft>
                          <a:spcPts val="0"/>
                        </a:spcAft>
                      </a:pPr>
                      <a:r>
                        <a:rPr lang="en-US" sz="1200">
                          <a:solidFill>
                            <a:schemeClr val="tx1"/>
                          </a:solidFill>
                          <a:effectLst/>
                        </a:rPr>
                        <a:t>Class XII pass students with pass in Mathematics/Business Mathematics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algn="r">
                        <a:lnSpc>
                          <a:spcPct val="115000"/>
                        </a:lnSpc>
                        <a:spcBef>
                          <a:spcPts val="600"/>
                        </a:spcBef>
                        <a:spcAft>
                          <a:spcPts val="0"/>
                        </a:spcAft>
                      </a:pPr>
                      <a:r>
                        <a:rPr lang="en-GB" sz="1200">
                          <a:solidFill>
                            <a:schemeClr val="tx1"/>
                          </a:solidFill>
                          <a:effectLst/>
                        </a:rPr>
                        <a:t>Maths/B.Maths – 3</a:t>
                      </a:r>
                    </a:p>
                    <a:p>
                      <a:pPr algn="r">
                        <a:lnSpc>
                          <a:spcPct val="115000"/>
                        </a:lnSpc>
                        <a:spcBef>
                          <a:spcPts val="600"/>
                        </a:spcBef>
                        <a:spcAft>
                          <a:spcPts val="0"/>
                        </a:spcAft>
                      </a:pPr>
                      <a:r>
                        <a:rPr lang="en-GB" sz="1200">
                          <a:solidFill>
                            <a:schemeClr val="tx1"/>
                          </a:solidFill>
                          <a:effectLst/>
                        </a:rPr>
                        <a:t>English- 2</a:t>
                      </a:r>
                    </a:p>
                    <a:p>
                      <a:pPr algn="r">
                        <a:lnSpc>
                          <a:spcPct val="115000"/>
                        </a:lnSpc>
                        <a:spcBef>
                          <a:spcPts val="600"/>
                        </a:spcBef>
                        <a:spcAft>
                          <a:spcPts val="0"/>
                        </a:spcAft>
                      </a:pPr>
                      <a:r>
                        <a:rPr lang="en-GB" sz="1200">
                          <a:solidFill>
                            <a:schemeClr val="tx1"/>
                          </a:solidFill>
                          <a:effectLst/>
                        </a:rPr>
                        <a:t>Dzongkha- 2</a:t>
                      </a:r>
                    </a:p>
                    <a:p>
                      <a:pPr algn="r">
                        <a:lnSpc>
                          <a:spcPct val="115000"/>
                        </a:lnSpc>
                        <a:spcBef>
                          <a:spcPts val="600"/>
                        </a:spcBef>
                        <a:spcAft>
                          <a:spcPts val="0"/>
                        </a:spcAft>
                      </a:pPr>
                      <a:r>
                        <a:rPr lang="en-GB" sz="1200">
                          <a:solidFill>
                            <a:schemeClr val="tx1"/>
                          </a:solidFill>
                          <a:effectLst/>
                        </a:rPr>
                        <a:t>2 other subjects- 1</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42</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dirty="0">
                          <a:solidFill>
                            <a:schemeClr val="tx1"/>
                          </a:solidFill>
                          <a:effectLst/>
                        </a:rPr>
                        <a:t>3</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877798633"/>
                  </a:ext>
                </a:extLst>
              </a:tr>
              <a:tr h="421775">
                <a:tc gridSpan="3">
                  <a:txBody>
                    <a:bodyPr/>
                    <a:lstStyle/>
                    <a:p>
                      <a:pPr>
                        <a:lnSpc>
                          <a:spcPct val="115000"/>
                        </a:lnSpc>
                        <a:spcBef>
                          <a:spcPts val="600"/>
                        </a:spcBef>
                        <a:spcAft>
                          <a:spcPts val="0"/>
                        </a:spcAft>
                      </a:pPr>
                      <a:r>
                        <a:rPr lang="en-US" sz="1200">
                          <a:solidFill>
                            <a:schemeClr val="tx1"/>
                          </a:solidFill>
                          <a:effectLst/>
                        </a:rPr>
                        <a:t>Reporting date for 1</a:t>
                      </a:r>
                      <a:r>
                        <a:rPr lang="en-US" sz="1200" baseline="30000">
                          <a:solidFill>
                            <a:schemeClr val="tx1"/>
                          </a:solidFill>
                          <a:effectLst/>
                        </a:rPr>
                        <a:t>st</a:t>
                      </a:r>
                      <a:r>
                        <a:rPr lang="en-US" sz="1200">
                          <a:solidFill>
                            <a:schemeClr val="tx1"/>
                          </a:solidFill>
                          <a:effectLst/>
                        </a:rPr>
                        <a:t> year students: Please visit College website(www.jnec.edu.bt)</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hMerge="1">
                  <a:txBody>
                    <a:bodyPr/>
                    <a:lstStyle/>
                    <a:p>
                      <a:endParaRPr lang="en-GB"/>
                    </a:p>
                  </a:txBody>
                  <a:tcPr/>
                </a:tc>
                <a:tc hMerge="1">
                  <a:txBody>
                    <a:bodyPr/>
                    <a:lstStyle/>
                    <a:p>
                      <a:endParaRPr lang="en-GB"/>
                    </a:p>
                  </a:txBody>
                  <a:tcPr/>
                </a:tc>
                <a:tc>
                  <a:txBody>
                    <a:bodyPr/>
                    <a:lstStyle/>
                    <a:p>
                      <a:pPr indent="12065">
                        <a:lnSpc>
                          <a:spcPct val="115000"/>
                        </a:lnSpc>
                        <a:spcBef>
                          <a:spcPts val="600"/>
                        </a:spcBef>
                        <a:spcAft>
                          <a:spcPts val="0"/>
                        </a:spcAft>
                      </a:pPr>
                      <a:r>
                        <a:rPr lang="en-GB" sz="1200">
                          <a:solidFill>
                            <a:schemeClr val="tx1"/>
                          </a:solidFill>
                          <a:effectLst/>
                        </a:rPr>
                        <a:t>Total In-take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a:solidFill>
                            <a:schemeClr val="tx1"/>
                          </a:solidFill>
                          <a:effectLst/>
                        </a:rPr>
                        <a:t>294</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tc>
                  <a:txBody>
                    <a:bodyPr/>
                    <a:lstStyle/>
                    <a:p>
                      <a:pPr marR="274320" algn="ctr">
                        <a:lnSpc>
                          <a:spcPct val="115000"/>
                        </a:lnSpc>
                        <a:spcBef>
                          <a:spcPts val="600"/>
                        </a:spcBef>
                        <a:spcAft>
                          <a:spcPts val="0"/>
                        </a:spcAft>
                      </a:pPr>
                      <a:r>
                        <a:rPr lang="en-GB" sz="1200" dirty="0">
                          <a:solidFill>
                            <a:schemeClr val="tx1"/>
                          </a:solidFill>
                          <a:effectLst/>
                        </a:rPr>
                        <a:t>15</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0316" marR="40316" marT="0" marB="0"/>
                </a:tc>
                <a:extLst>
                  <a:ext uri="{0D108BD9-81ED-4DB2-BD59-A6C34878D82A}">
                    <a16:rowId xmlns:a16="http://schemas.microsoft.com/office/drawing/2014/main" xmlns="" val="724315030"/>
                  </a:ext>
                </a:extLst>
              </a:tr>
            </a:tbl>
          </a:graphicData>
        </a:graphic>
      </p:graphicFrame>
    </p:spTree>
    <p:extLst>
      <p:ext uri="{BB962C8B-B14F-4D97-AF65-F5344CB8AC3E}">
        <p14:creationId xmlns:p14="http://schemas.microsoft.com/office/powerpoint/2010/main" val="399658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0" y="-1"/>
            <a:ext cx="12192000" cy="369333"/>
          </a:xfrm>
          <a:prstGeom prst="rect">
            <a:avLst/>
          </a:prstGeom>
          <a:solidFill>
            <a:srgbClr val="5FEFF3"/>
          </a:solidFill>
        </p:spPr>
        <p:txBody>
          <a:bodyPr wrap="square" rtlCol="0">
            <a:spAutoFit/>
          </a:bodyPr>
          <a:lstStyle/>
          <a:p>
            <a:pPr algn="ctr"/>
            <a:r>
              <a:rPr lang="en-GB" dirty="0" smtClean="0"/>
              <a:t>Paro College of Education (PCE), Paro</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38545278"/>
              </p:ext>
            </p:extLst>
          </p:nvPr>
        </p:nvGraphicFramePr>
        <p:xfrm>
          <a:off x="1" y="-69415"/>
          <a:ext cx="12191999" cy="7011924"/>
        </p:xfrm>
        <a:graphic>
          <a:graphicData uri="http://schemas.openxmlformats.org/drawingml/2006/table">
            <a:tbl>
              <a:tblPr firstRow="1" firstCol="1" bandRow="1">
                <a:tableStyleId>{5C22544A-7EE6-4342-B048-85BDC9FD1C3A}</a:tableStyleId>
              </a:tblPr>
              <a:tblGrid>
                <a:gridCol w="1058778">
                  <a:extLst>
                    <a:ext uri="{9D8B030D-6E8A-4147-A177-3AD203B41FA5}">
                      <a16:colId xmlns:a16="http://schemas.microsoft.com/office/drawing/2014/main" xmlns="" val="4221301562"/>
                    </a:ext>
                  </a:extLst>
                </a:gridCol>
                <a:gridCol w="1179095">
                  <a:extLst>
                    <a:ext uri="{9D8B030D-6E8A-4147-A177-3AD203B41FA5}">
                      <a16:colId xmlns:a16="http://schemas.microsoft.com/office/drawing/2014/main" xmlns="" val="3323754734"/>
                    </a:ext>
                  </a:extLst>
                </a:gridCol>
                <a:gridCol w="9954126">
                  <a:extLst>
                    <a:ext uri="{9D8B030D-6E8A-4147-A177-3AD203B41FA5}">
                      <a16:colId xmlns:a16="http://schemas.microsoft.com/office/drawing/2014/main" xmlns="" val="1853234944"/>
                    </a:ext>
                  </a:extLst>
                </a:gridCol>
              </a:tblGrid>
              <a:tr h="169654">
                <a:tc>
                  <a:txBody>
                    <a:bodyPr/>
                    <a:lstStyle/>
                    <a:p>
                      <a:pPr algn="ctr">
                        <a:lnSpc>
                          <a:spcPct val="115000"/>
                        </a:lnSpc>
                        <a:spcBef>
                          <a:spcPts val="600"/>
                        </a:spcBef>
                        <a:spcAft>
                          <a:spcPts val="600"/>
                        </a:spcAft>
                      </a:pPr>
                      <a:r>
                        <a:rPr lang="en-US" sz="1200" dirty="0">
                          <a:solidFill>
                            <a:schemeClr val="tx1"/>
                          </a:solidFill>
                          <a:effectLst/>
                        </a:rPr>
                        <a:t>Programme</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0281" marR="30281" marT="0" marB="0">
                    <a:solidFill>
                      <a:schemeClr val="accent1">
                        <a:alpha val="75000"/>
                      </a:schemeClr>
                    </a:solidFill>
                  </a:tcPr>
                </a:tc>
                <a:tc>
                  <a:txBody>
                    <a:bodyPr/>
                    <a:lstStyle/>
                    <a:p>
                      <a:pPr algn="ctr">
                        <a:lnSpc>
                          <a:spcPct val="115000"/>
                        </a:lnSpc>
                        <a:spcBef>
                          <a:spcPts val="600"/>
                        </a:spcBef>
                        <a:spcAft>
                          <a:spcPts val="600"/>
                        </a:spcAft>
                      </a:pPr>
                      <a:r>
                        <a:rPr lang="en-US" sz="1200">
                          <a:solidFill>
                            <a:schemeClr val="tx1"/>
                          </a:solidFill>
                          <a:effectLst/>
                        </a:rPr>
                        <a:t>Slot</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0281" marR="30281" marT="0" marB="0">
                    <a:solidFill>
                      <a:schemeClr val="accent1">
                        <a:alpha val="75000"/>
                      </a:schemeClr>
                    </a:solidFill>
                  </a:tcPr>
                </a:tc>
                <a:tc>
                  <a:txBody>
                    <a:bodyPr/>
                    <a:lstStyle/>
                    <a:p>
                      <a:pPr algn="ctr">
                        <a:lnSpc>
                          <a:spcPct val="115000"/>
                        </a:lnSpc>
                        <a:spcBef>
                          <a:spcPts val="600"/>
                        </a:spcBef>
                        <a:spcAft>
                          <a:spcPts val="600"/>
                        </a:spcAft>
                      </a:pPr>
                      <a:r>
                        <a:rPr lang="en-US" sz="1200" dirty="0">
                          <a:solidFill>
                            <a:schemeClr val="tx1"/>
                          </a:solidFill>
                          <a:effectLst/>
                        </a:rPr>
                        <a:t>Criteria for eligibility, shortlisting, and selection</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0281" marR="30281" marT="0" marB="0">
                    <a:solidFill>
                      <a:schemeClr val="accent1">
                        <a:alpha val="75000"/>
                      </a:schemeClr>
                    </a:solidFill>
                  </a:tcPr>
                </a:tc>
                <a:extLst>
                  <a:ext uri="{0D108BD9-81ED-4DB2-BD59-A6C34878D82A}">
                    <a16:rowId xmlns:a16="http://schemas.microsoft.com/office/drawing/2014/main" xmlns="" val="4134826484"/>
                  </a:ext>
                </a:extLst>
              </a:tr>
              <a:tr h="2928383">
                <a:tc>
                  <a:txBody>
                    <a:bodyPr/>
                    <a:lstStyle/>
                    <a:p>
                      <a:pPr>
                        <a:lnSpc>
                          <a:spcPct val="115000"/>
                        </a:lnSpc>
                        <a:spcBef>
                          <a:spcPts val="600"/>
                        </a:spcBef>
                        <a:spcAft>
                          <a:spcPts val="0"/>
                        </a:spcAft>
                      </a:pPr>
                      <a:r>
                        <a:rPr lang="en-US" sz="1200" dirty="0">
                          <a:solidFill>
                            <a:schemeClr val="tx1"/>
                          </a:solidFill>
                          <a:effectLst/>
                        </a:rPr>
                        <a:t>Bachelor of Education (Primary)</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0281" marR="30281" marT="0" marB="0">
                    <a:solidFill>
                      <a:schemeClr val="accent1">
                        <a:alpha val="75000"/>
                      </a:schemeClr>
                    </a:solidFill>
                  </a:tcPr>
                </a:tc>
                <a:tc>
                  <a:txBody>
                    <a:bodyPr/>
                    <a:lstStyle/>
                    <a:p>
                      <a:pPr algn="ctr">
                        <a:lnSpc>
                          <a:spcPct val="115000"/>
                        </a:lnSpc>
                        <a:spcBef>
                          <a:spcPts val="600"/>
                        </a:spcBef>
                        <a:spcAft>
                          <a:spcPts val="0"/>
                        </a:spcAft>
                      </a:pPr>
                      <a:r>
                        <a:rPr lang="en-US" sz="1200" dirty="0">
                          <a:solidFill>
                            <a:schemeClr val="tx1"/>
                          </a:solidFill>
                          <a:effectLst/>
                        </a:rPr>
                        <a:t>100</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 </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(All under </a:t>
                      </a:r>
                      <a:r>
                        <a:rPr lang="en-GB" sz="1200" dirty="0">
                          <a:solidFill>
                            <a:schemeClr val="tx1"/>
                          </a:solidFill>
                          <a:effectLst/>
                        </a:rPr>
                        <a:t>Higher Education Grant</a:t>
                      </a:r>
                      <a:r>
                        <a:rPr lang="en-US" sz="1200" dirty="0">
                          <a:solidFill>
                            <a:schemeClr val="tx1"/>
                          </a:solidFill>
                          <a:effectLst/>
                        </a:rPr>
                        <a:t>)</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0281" marR="30281" marT="0" marB="0">
                    <a:solidFill>
                      <a:schemeClr val="accent1">
                        <a:alpha val="75000"/>
                      </a:schemeClr>
                    </a:solidFill>
                  </a:tcPr>
                </a:tc>
                <a:tc>
                  <a:txBody>
                    <a:bodyPr/>
                    <a:lstStyle/>
                    <a:p>
                      <a:pPr>
                        <a:lnSpc>
                          <a:spcPct val="115000"/>
                        </a:lnSpc>
                        <a:spcBef>
                          <a:spcPts val="600"/>
                        </a:spcBef>
                        <a:spcAft>
                          <a:spcPts val="0"/>
                        </a:spcAft>
                      </a:pPr>
                      <a:r>
                        <a:rPr lang="en-US" sz="1200" u="sng" dirty="0">
                          <a:solidFill>
                            <a:schemeClr val="tx1"/>
                          </a:solidFill>
                          <a:effectLst/>
                        </a:rPr>
                        <a:t>For eligibility</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Class XII pass (BHSEC or equivalent) with the following specific conditions:</a:t>
                      </a:r>
                      <a:endParaRPr lang="en-GB" sz="1200" dirty="0">
                        <a:solidFill>
                          <a:schemeClr val="tx1"/>
                        </a:solidFill>
                        <a:effectLst/>
                      </a:endParaRPr>
                    </a:p>
                    <a:p>
                      <a:pPr marL="342900" lvl="0" indent="-342900">
                        <a:lnSpc>
                          <a:spcPct val="115000"/>
                        </a:lnSpc>
                        <a:spcBef>
                          <a:spcPts val="600"/>
                        </a:spcBef>
                        <a:spcAft>
                          <a:spcPts val="0"/>
                        </a:spcAft>
                        <a:buFont typeface="Symbol" panose="05050102010706020507" pitchFamily="18" charset="2"/>
                        <a:buChar char=""/>
                      </a:pPr>
                      <a:r>
                        <a:rPr lang="en-US" sz="1200" dirty="0">
                          <a:solidFill>
                            <a:schemeClr val="tx1"/>
                          </a:solidFill>
                          <a:effectLst/>
                        </a:rPr>
                        <a:t>A minimum of 50% each in English and Dzongkha in Class X; </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A minimum of an aggregate of 60% for English plus best 4 subjects in Class X;</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A minimum of 50% score each in English and Dzongkha in Class XII;</a:t>
                      </a:r>
                      <a:endParaRPr lang="en-GB" sz="1200" dirty="0">
                        <a:solidFill>
                          <a:schemeClr val="tx1"/>
                        </a:solidFill>
                        <a:effectLst/>
                      </a:endParaRPr>
                    </a:p>
                    <a:p>
                      <a:pPr>
                        <a:lnSpc>
                          <a:spcPct val="115000"/>
                        </a:lnSpc>
                        <a:spcBef>
                          <a:spcPts val="600"/>
                        </a:spcBef>
                        <a:spcAft>
                          <a:spcPts val="0"/>
                        </a:spcAft>
                      </a:pPr>
                      <a:r>
                        <a:rPr lang="en-US" sz="1200" u="sng" dirty="0">
                          <a:solidFill>
                            <a:schemeClr val="tx1"/>
                          </a:solidFill>
                          <a:effectLst/>
                        </a:rPr>
                        <a:t>For shortlisting</a:t>
                      </a:r>
                      <a:endParaRPr lang="en-GB" sz="1200" dirty="0">
                        <a:solidFill>
                          <a:schemeClr val="tx1"/>
                        </a:solidFill>
                        <a:effectLst/>
                      </a:endParaRPr>
                    </a:p>
                    <a:p>
                      <a:pPr algn="just">
                        <a:lnSpc>
                          <a:spcPct val="115000"/>
                        </a:lnSpc>
                        <a:spcBef>
                          <a:spcPts val="600"/>
                        </a:spcBef>
                        <a:spcAft>
                          <a:spcPts val="0"/>
                        </a:spcAft>
                      </a:pPr>
                      <a:r>
                        <a:rPr lang="en-US" sz="1200" dirty="0">
                          <a:solidFill>
                            <a:schemeClr val="tx1"/>
                          </a:solidFill>
                          <a:effectLst/>
                        </a:rPr>
                        <a:t>Eligible applicants will be merit ranked based on their academic achievements in Classes X and XII in the ratio of 30% to 70% respectively. Of these, the top 200 applicants will be shortlisted for face-to-face selection interview. The interview will test their academic proficiency (including English language and subjects contents), creativity, analytical skills, values, and character, aptitude and attitude to become a teacher. </a:t>
                      </a:r>
                      <a:endParaRPr lang="en-GB" sz="1200" dirty="0">
                        <a:solidFill>
                          <a:schemeClr val="tx1"/>
                        </a:solidFill>
                        <a:effectLst/>
                      </a:endParaRPr>
                    </a:p>
                    <a:p>
                      <a:pPr>
                        <a:lnSpc>
                          <a:spcPct val="115000"/>
                        </a:lnSpc>
                        <a:spcBef>
                          <a:spcPts val="600"/>
                        </a:spcBef>
                        <a:spcAft>
                          <a:spcPts val="0"/>
                        </a:spcAft>
                      </a:pPr>
                      <a:r>
                        <a:rPr lang="en-US" sz="1200" u="sng" dirty="0">
                          <a:solidFill>
                            <a:schemeClr val="tx1"/>
                          </a:solidFill>
                          <a:effectLst/>
                        </a:rPr>
                        <a:t>For selection</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The final selection of 100 candidates will be based on the following selection criteria.</a:t>
                      </a:r>
                      <a:endParaRPr lang="en-GB" sz="1200" dirty="0">
                        <a:solidFill>
                          <a:schemeClr val="tx1"/>
                        </a:solidFill>
                        <a:effectLst/>
                      </a:endParaRPr>
                    </a:p>
                    <a:p>
                      <a:pPr marL="342900" lvl="0" indent="-342900">
                        <a:lnSpc>
                          <a:spcPct val="115000"/>
                        </a:lnSpc>
                        <a:spcBef>
                          <a:spcPts val="600"/>
                        </a:spcBef>
                        <a:spcAft>
                          <a:spcPts val="0"/>
                        </a:spcAft>
                        <a:buFont typeface="Symbol" panose="05050102010706020507" pitchFamily="18" charset="2"/>
                        <a:buChar char=""/>
                      </a:pPr>
                      <a:r>
                        <a:rPr lang="en-US" sz="1200" dirty="0">
                          <a:solidFill>
                            <a:schemeClr val="tx1"/>
                          </a:solidFill>
                          <a:effectLst/>
                        </a:rPr>
                        <a:t>Academic performance in Class X: 12%</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Academic performance in Class XII: 28%</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Performance in the interview: 60%</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0281" marR="30281" marT="0" marB="0">
                    <a:solidFill>
                      <a:schemeClr val="accent1">
                        <a:alpha val="75000"/>
                      </a:schemeClr>
                    </a:solidFill>
                  </a:tcPr>
                </a:tc>
                <a:extLst>
                  <a:ext uri="{0D108BD9-81ED-4DB2-BD59-A6C34878D82A}">
                    <a16:rowId xmlns:a16="http://schemas.microsoft.com/office/drawing/2014/main" xmlns="" val="2880046741"/>
                  </a:ext>
                </a:extLst>
              </a:tr>
              <a:tr h="2720376">
                <a:tc>
                  <a:txBody>
                    <a:bodyPr/>
                    <a:lstStyle/>
                    <a:p>
                      <a:pPr>
                        <a:lnSpc>
                          <a:spcPct val="115000"/>
                        </a:lnSpc>
                        <a:spcBef>
                          <a:spcPts val="600"/>
                        </a:spcBef>
                        <a:spcAft>
                          <a:spcPts val="0"/>
                        </a:spcAft>
                      </a:pPr>
                      <a:r>
                        <a:rPr lang="en-US" sz="1200">
                          <a:solidFill>
                            <a:schemeClr val="tx1"/>
                          </a:solidFill>
                          <a:effectLst/>
                        </a:rPr>
                        <a:t>Bachelor of Education (Dzongkha Primary)</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0281" marR="30281" marT="0" marB="0">
                    <a:solidFill>
                      <a:schemeClr val="accent1">
                        <a:alpha val="75000"/>
                      </a:schemeClr>
                    </a:solidFill>
                  </a:tcPr>
                </a:tc>
                <a:tc>
                  <a:txBody>
                    <a:bodyPr/>
                    <a:lstStyle/>
                    <a:p>
                      <a:pPr algn="ctr">
                        <a:lnSpc>
                          <a:spcPct val="115000"/>
                        </a:lnSpc>
                        <a:spcBef>
                          <a:spcPts val="600"/>
                        </a:spcBef>
                        <a:spcAft>
                          <a:spcPts val="0"/>
                        </a:spcAft>
                      </a:pPr>
                      <a:r>
                        <a:rPr lang="en-US" sz="1200" dirty="0">
                          <a:solidFill>
                            <a:schemeClr val="tx1"/>
                          </a:solidFill>
                          <a:effectLst/>
                        </a:rPr>
                        <a:t>70</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 </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(All under </a:t>
                      </a:r>
                      <a:r>
                        <a:rPr lang="en-GB" sz="1200" dirty="0">
                          <a:solidFill>
                            <a:schemeClr val="tx1"/>
                          </a:solidFill>
                          <a:effectLst/>
                        </a:rPr>
                        <a:t>Higher Education Grant</a:t>
                      </a:r>
                      <a:r>
                        <a:rPr lang="en-US" sz="1200" dirty="0">
                          <a:solidFill>
                            <a:schemeClr val="tx1"/>
                          </a:solidFill>
                          <a:effectLst/>
                        </a:rPr>
                        <a:t>)</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0281" marR="30281" marT="0" marB="0">
                    <a:solidFill>
                      <a:schemeClr val="accent1">
                        <a:alpha val="75000"/>
                      </a:schemeClr>
                    </a:solidFill>
                  </a:tcPr>
                </a:tc>
                <a:tc>
                  <a:txBody>
                    <a:bodyPr/>
                    <a:lstStyle/>
                    <a:p>
                      <a:pPr>
                        <a:lnSpc>
                          <a:spcPct val="115000"/>
                        </a:lnSpc>
                        <a:spcBef>
                          <a:spcPts val="600"/>
                        </a:spcBef>
                        <a:spcAft>
                          <a:spcPts val="0"/>
                        </a:spcAft>
                      </a:pPr>
                      <a:r>
                        <a:rPr lang="en-US" sz="1200" u="sng" dirty="0">
                          <a:solidFill>
                            <a:schemeClr val="tx1"/>
                          </a:solidFill>
                          <a:effectLst/>
                        </a:rPr>
                        <a:t>For eligibility</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Class XII pass (from Schools of Language and Culture Studies and other schools with </a:t>
                      </a:r>
                      <a:r>
                        <a:rPr lang="en-US" sz="1200" dirty="0" err="1">
                          <a:solidFill>
                            <a:schemeClr val="tx1"/>
                          </a:solidFill>
                          <a:effectLst/>
                        </a:rPr>
                        <a:t>Rigzhung</a:t>
                      </a:r>
                      <a:r>
                        <a:rPr lang="en-US" sz="1200" dirty="0">
                          <a:solidFill>
                            <a:schemeClr val="tx1"/>
                          </a:solidFill>
                          <a:effectLst/>
                        </a:rPr>
                        <a:t> stream) with the following specific conditions:</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For class XII graduates with Language of Culture Studies Certificate(LCSC):</a:t>
                      </a:r>
                      <a:endParaRPr lang="en-GB" sz="1200" dirty="0">
                        <a:solidFill>
                          <a:schemeClr val="tx1"/>
                        </a:solidFill>
                        <a:effectLst/>
                      </a:endParaRPr>
                    </a:p>
                    <a:p>
                      <a:pPr marL="342900" lvl="0" indent="-342900">
                        <a:lnSpc>
                          <a:spcPct val="115000"/>
                        </a:lnSpc>
                        <a:spcBef>
                          <a:spcPts val="600"/>
                        </a:spcBef>
                        <a:spcAft>
                          <a:spcPts val="0"/>
                        </a:spcAft>
                        <a:buFont typeface="Symbol" panose="05050102010706020507" pitchFamily="18" charset="2"/>
                        <a:buChar char=""/>
                      </a:pPr>
                      <a:r>
                        <a:rPr lang="en-US" sz="1200" dirty="0">
                          <a:solidFill>
                            <a:schemeClr val="tx1"/>
                          </a:solidFill>
                          <a:effectLst/>
                        </a:rPr>
                        <a:t>A minimum of 60% in Dzongkha in Class X; </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An minimum of an aggregate of 55% for </a:t>
                      </a:r>
                      <a:r>
                        <a:rPr lang="en-US" sz="1200" dirty="0" err="1">
                          <a:solidFill>
                            <a:schemeClr val="tx1"/>
                          </a:solidFill>
                          <a:effectLst/>
                        </a:rPr>
                        <a:t>Nyen</a:t>
                      </a:r>
                      <a:r>
                        <a:rPr lang="en-US" sz="1200" dirty="0">
                          <a:solidFill>
                            <a:schemeClr val="tx1"/>
                          </a:solidFill>
                          <a:effectLst/>
                        </a:rPr>
                        <a:t>-ng, </a:t>
                      </a:r>
                      <a:r>
                        <a:rPr lang="en-US" sz="1200" dirty="0" err="1">
                          <a:solidFill>
                            <a:schemeClr val="tx1"/>
                          </a:solidFill>
                          <a:effectLst/>
                        </a:rPr>
                        <a:t>choedjug</a:t>
                      </a:r>
                      <a:r>
                        <a:rPr lang="en-US" sz="1200" dirty="0">
                          <a:solidFill>
                            <a:schemeClr val="tx1"/>
                          </a:solidFill>
                          <a:effectLst/>
                        </a:rPr>
                        <a:t>, </a:t>
                      </a:r>
                      <a:r>
                        <a:rPr lang="en-US" sz="1200" dirty="0" err="1">
                          <a:solidFill>
                            <a:schemeClr val="tx1"/>
                          </a:solidFill>
                          <a:effectLst/>
                        </a:rPr>
                        <a:t>sumtag</a:t>
                      </a:r>
                      <a:r>
                        <a:rPr lang="en-US" sz="1200" dirty="0">
                          <a:solidFill>
                            <a:schemeClr val="tx1"/>
                          </a:solidFill>
                          <a:effectLst/>
                        </a:rPr>
                        <a:t> and Dzongkha </a:t>
                      </a:r>
                      <a:r>
                        <a:rPr lang="en-US" sz="1200" dirty="0" err="1">
                          <a:solidFill>
                            <a:schemeClr val="tx1"/>
                          </a:solidFill>
                          <a:effectLst/>
                        </a:rPr>
                        <a:t>dazhung</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A pass mark in English</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For Class XII graduates with </a:t>
                      </a:r>
                      <a:r>
                        <a:rPr lang="en-US" sz="1200" dirty="0" err="1">
                          <a:solidFill>
                            <a:schemeClr val="tx1"/>
                          </a:solidFill>
                          <a:effectLst/>
                        </a:rPr>
                        <a:t>Ringzhung</a:t>
                      </a:r>
                      <a:r>
                        <a:rPr lang="en-US" sz="1200" dirty="0">
                          <a:solidFill>
                            <a:schemeClr val="tx1"/>
                          </a:solidFill>
                          <a:effectLst/>
                        </a:rPr>
                        <a:t> stream from other schools:</a:t>
                      </a:r>
                      <a:endParaRPr lang="en-GB" sz="1200" dirty="0">
                        <a:solidFill>
                          <a:schemeClr val="tx1"/>
                        </a:solidFill>
                        <a:effectLst/>
                      </a:endParaRPr>
                    </a:p>
                    <a:p>
                      <a:pPr marL="342900" lvl="0" indent="-342900">
                        <a:lnSpc>
                          <a:spcPct val="115000"/>
                        </a:lnSpc>
                        <a:spcBef>
                          <a:spcPts val="600"/>
                        </a:spcBef>
                        <a:spcAft>
                          <a:spcPts val="0"/>
                        </a:spcAft>
                        <a:buFont typeface="Symbol" panose="05050102010706020507" pitchFamily="18" charset="2"/>
                        <a:buChar char=""/>
                      </a:pPr>
                      <a:r>
                        <a:rPr lang="en-US" sz="1200" dirty="0">
                          <a:solidFill>
                            <a:schemeClr val="tx1"/>
                          </a:solidFill>
                          <a:effectLst/>
                        </a:rPr>
                        <a:t>A minimum of 60% in Dzongkha in Class X; </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A minimum of 60% in Dzongkha in Class XII;</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A minimum of 55% in </a:t>
                      </a:r>
                      <a:r>
                        <a:rPr lang="en-US" sz="1200" dirty="0" err="1">
                          <a:solidFill>
                            <a:schemeClr val="tx1"/>
                          </a:solidFill>
                          <a:effectLst/>
                        </a:rPr>
                        <a:t>Rigzhung</a:t>
                      </a:r>
                      <a:r>
                        <a:rPr lang="en-US" sz="1200" dirty="0">
                          <a:solidFill>
                            <a:schemeClr val="tx1"/>
                          </a:solidFill>
                          <a:effectLst/>
                        </a:rPr>
                        <a:t> in Class XII;</a:t>
                      </a:r>
                      <a:endParaRPr lang="en-GB" sz="120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a:solidFill>
                            <a:schemeClr val="tx1"/>
                          </a:solidFill>
                          <a:effectLst/>
                        </a:rPr>
                        <a:t>A pass mark in English.</a:t>
                      </a:r>
                      <a:endParaRPr lang="en-GB" sz="1200" dirty="0">
                        <a:solidFill>
                          <a:schemeClr val="tx1"/>
                        </a:solidFill>
                        <a:effectLst/>
                      </a:endParaRPr>
                    </a:p>
                    <a:p>
                      <a:pPr>
                        <a:lnSpc>
                          <a:spcPct val="115000"/>
                        </a:lnSpc>
                        <a:spcBef>
                          <a:spcPts val="600"/>
                        </a:spcBef>
                        <a:spcAft>
                          <a:spcPts val="0"/>
                        </a:spcAft>
                      </a:pPr>
                      <a:r>
                        <a:rPr lang="en-US" sz="1200" u="sng" dirty="0">
                          <a:solidFill>
                            <a:schemeClr val="tx1"/>
                          </a:solidFill>
                          <a:effectLst/>
                        </a:rPr>
                        <a:t>For </a:t>
                      </a:r>
                      <a:r>
                        <a:rPr lang="en-US" sz="1200" u="sng" dirty="0" smtClean="0">
                          <a:solidFill>
                            <a:schemeClr val="tx1"/>
                          </a:solidFill>
                          <a:effectLst/>
                        </a:rPr>
                        <a:t>shortlisting</a:t>
                      </a:r>
                      <a:endParaRPr lang="en-GB" sz="1200" dirty="0">
                        <a:solidFill>
                          <a:schemeClr val="tx1"/>
                        </a:solidFill>
                        <a:effectLst/>
                      </a:endParaRPr>
                    </a:p>
                  </a:txBody>
                  <a:tcPr marL="30281" marR="30281" marT="0" marB="0">
                    <a:solidFill>
                      <a:schemeClr val="accent1">
                        <a:alpha val="75000"/>
                      </a:schemeClr>
                    </a:solidFill>
                  </a:tcPr>
                </a:tc>
                <a:extLst>
                  <a:ext uri="{0D108BD9-81ED-4DB2-BD59-A6C34878D82A}">
                    <a16:rowId xmlns:a16="http://schemas.microsoft.com/office/drawing/2014/main" xmlns="" val="2955019860"/>
                  </a:ext>
                </a:extLst>
              </a:tr>
            </a:tbl>
          </a:graphicData>
        </a:graphic>
      </p:graphicFrame>
    </p:spTree>
    <p:extLst>
      <p:ext uri="{BB962C8B-B14F-4D97-AF65-F5344CB8AC3E}">
        <p14:creationId xmlns:p14="http://schemas.microsoft.com/office/powerpoint/2010/main" val="78922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3176378"/>
              </p:ext>
            </p:extLst>
          </p:nvPr>
        </p:nvGraphicFramePr>
        <p:xfrm>
          <a:off x="0" y="0"/>
          <a:ext cx="12192000" cy="6936347"/>
        </p:xfrm>
        <a:graphic>
          <a:graphicData uri="http://schemas.openxmlformats.org/drawingml/2006/table">
            <a:tbl>
              <a:tblPr firstRow="1" firstCol="1" bandRow="1">
                <a:tableStyleId>{5C22544A-7EE6-4342-B048-85BDC9FD1C3A}</a:tableStyleId>
              </a:tblPr>
              <a:tblGrid>
                <a:gridCol w="1251284">
                  <a:extLst>
                    <a:ext uri="{9D8B030D-6E8A-4147-A177-3AD203B41FA5}">
                      <a16:colId xmlns:a16="http://schemas.microsoft.com/office/drawing/2014/main" xmlns="" val="1484939459"/>
                    </a:ext>
                  </a:extLst>
                </a:gridCol>
                <a:gridCol w="1395663">
                  <a:extLst>
                    <a:ext uri="{9D8B030D-6E8A-4147-A177-3AD203B41FA5}">
                      <a16:colId xmlns:a16="http://schemas.microsoft.com/office/drawing/2014/main" xmlns="" val="3431932871"/>
                    </a:ext>
                  </a:extLst>
                </a:gridCol>
                <a:gridCol w="9545053">
                  <a:extLst>
                    <a:ext uri="{9D8B030D-6E8A-4147-A177-3AD203B41FA5}">
                      <a16:colId xmlns:a16="http://schemas.microsoft.com/office/drawing/2014/main" xmlns="" val="3057840085"/>
                    </a:ext>
                  </a:extLst>
                </a:gridCol>
              </a:tblGrid>
              <a:tr h="2594744">
                <a:tc>
                  <a:txBody>
                    <a:bodyPr/>
                    <a:lstStyle/>
                    <a:p>
                      <a:pPr>
                        <a:lnSpc>
                          <a:spcPct val="115000"/>
                        </a:lnSpc>
                        <a:spcBef>
                          <a:spcPts val="600"/>
                        </a:spcBef>
                        <a:spcAft>
                          <a:spcPts val="0"/>
                        </a:spcAft>
                      </a:pPr>
                      <a:r>
                        <a:rPr lang="en-US"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306" marR="43306" marT="0" marB="0">
                    <a:solidFill>
                      <a:schemeClr val="accent1">
                        <a:alpha val="68000"/>
                      </a:schemeClr>
                    </a:solidFill>
                  </a:tcPr>
                </a:tc>
                <a:tc>
                  <a:txBody>
                    <a:bodyPr/>
                    <a:lstStyle/>
                    <a:p>
                      <a:pPr algn="ctr">
                        <a:lnSpc>
                          <a:spcPct val="115000"/>
                        </a:lnSpc>
                        <a:spcBef>
                          <a:spcPts val="600"/>
                        </a:spcBef>
                        <a:spcAft>
                          <a:spcPts val="0"/>
                        </a:spcAft>
                      </a:pPr>
                      <a:r>
                        <a:rPr lang="en-US" sz="1200" b="0" dirty="0">
                          <a:solidFill>
                            <a:schemeClr val="tx1"/>
                          </a:solidFill>
                          <a:effectLst/>
                        </a:rPr>
                        <a:t> </a:t>
                      </a:r>
                      <a:endParaRPr lang="en-GB" sz="1200" b="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306" marR="43306" marT="0" marB="0">
                    <a:solidFill>
                      <a:schemeClr val="accent1">
                        <a:alpha val="68000"/>
                      </a:schemeClr>
                    </a:solidFill>
                  </a:tcPr>
                </a:tc>
                <a:tc>
                  <a:txBody>
                    <a:bodyPr/>
                    <a:lstStyle/>
                    <a:p>
                      <a:pPr algn="just">
                        <a:lnSpc>
                          <a:spcPct val="115000"/>
                        </a:lnSpc>
                        <a:spcBef>
                          <a:spcPts val="600"/>
                        </a:spcBef>
                        <a:spcAft>
                          <a:spcPts val="0"/>
                        </a:spcAft>
                      </a:pPr>
                      <a:r>
                        <a:rPr lang="en-US" sz="1200" dirty="0" smtClean="0">
                          <a:solidFill>
                            <a:schemeClr val="tx1"/>
                          </a:solidFill>
                          <a:effectLst/>
                        </a:rPr>
                        <a:t>Eligible applicants will be merit ranked based on their academic achievements in Classes X and XII in the ratio of 30% to 70% respectively. Of these, a total of 140 will be shortlisted for face-to-face interview in the following manner:</a:t>
                      </a:r>
                      <a:endParaRPr lang="en-GB" sz="1200" dirty="0" smtClean="0">
                        <a:solidFill>
                          <a:schemeClr val="tx1"/>
                        </a:solidFill>
                        <a:effectLst/>
                      </a:endParaRPr>
                    </a:p>
                    <a:p>
                      <a:pPr marL="342900" lvl="0" indent="-342900">
                        <a:lnSpc>
                          <a:spcPct val="115000"/>
                        </a:lnSpc>
                        <a:spcBef>
                          <a:spcPts val="600"/>
                        </a:spcBef>
                        <a:spcAft>
                          <a:spcPts val="0"/>
                        </a:spcAft>
                        <a:buFont typeface="Symbol" panose="05050102010706020507" pitchFamily="18" charset="2"/>
                        <a:buChar char=""/>
                      </a:pPr>
                      <a:r>
                        <a:rPr lang="en-US" sz="1200" dirty="0" smtClean="0">
                          <a:solidFill>
                            <a:schemeClr val="tx1"/>
                          </a:solidFill>
                          <a:effectLst/>
                        </a:rPr>
                        <a:t>84 (60% of 140 for LCSC applicants)</a:t>
                      </a:r>
                      <a:endParaRPr lang="en-GB" sz="1200" dirty="0" smtClean="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dirty="0" smtClean="0">
                          <a:solidFill>
                            <a:schemeClr val="tx1"/>
                          </a:solidFill>
                          <a:effectLst/>
                        </a:rPr>
                        <a:t>56 (40% of 140 for applicants with </a:t>
                      </a:r>
                      <a:r>
                        <a:rPr lang="en-US" sz="1200" dirty="0" err="1" smtClean="0">
                          <a:solidFill>
                            <a:schemeClr val="tx1"/>
                          </a:solidFill>
                          <a:effectLst/>
                        </a:rPr>
                        <a:t>Rigzhung</a:t>
                      </a:r>
                      <a:r>
                        <a:rPr lang="en-US" sz="1200" dirty="0" smtClean="0">
                          <a:solidFill>
                            <a:schemeClr val="tx1"/>
                          </a:solidFill>
                          <a:effectLst/>
                        </a:rPr>
                        <a:t> stream from other schools) </a:t>
                      </a:r>
                      <a:endParaRPr lang="en-GB" sz="1200" dirty="0" smtClean="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p>
                      <a:pPr algn="just">
                        <a:lnSpc>
                          <a:spcPct val="115000"/>
                        </a:lnSpc>
                        <a:spcBef>
                          <a:spcPts val="600"/>
                        </a:spcBef>
                        <a:spcAft>
                          <a:spcPts val="0"/>
                        </a:spcAft>
                      </a:pPr>
                      <a:endParaRPr lang="en-US" sz="1200" b="0" dirty="0" smtClean="0">
                        <a:solidFill>
                          <a:schemeClr val="tx1"/>
                        </a:solidFill>
                        <a:effectLst/>
                      </a:endParaRPr>
                    </a:p>
                    <a:p>
                      <a:pPr algn="just">
                        <a:lnSpc>
                          <a:spcPct val="115000"/>
                        </a:lnSpc>
                        <a:spcBef>
                          <a:spcPts val="600"/>
                        </a:spcBef>
                        <a:spcAft>
                          <a:spcPts val="0"/>
                        </a:spcAft>
                      </a:pPr>
                      <a:r>
                        <a:rPr lang="en-US" sz="1200" b="0" dirty="0" smtClean="0">
                          <a:solidFill>
                            <a:schemeClr val="tx1"/>
                          </a:solidFill>
                          <a:effectLst/>
                        </a:rPr>
                        <a:t>The </a:t>
                      </a:r>
                      <a:r>
                        <a:rPr lang="en-US" sz="1200" b="0" dirty="0">
                          <a:solidFill>
                            <a:schemeClr val="tx1"/>
                          </a:solidFill>
                          <a:effectLst/>
                        </a:rPr>
                        <a:t>interview will test their proficiency in communication skills, creativity, analytical skills, collaborative skills, Bhutanese values, and character, aptitude and attitude in becoming a teacher.</a:t>
                      </a:r>
                      <a:endParaRPr lang="en-GB" sz="1200" b="0" dirty="0">
                        <a:solidFill>
                          <a:schemeClr val="tx1"/>
                        </a:solidFill>
                        <a:effectLst/>
                      </a:endParaRPr>
                    </a:p>
                    <a:p>
                      <a:pPr>
                        <a:lnSpc>
                          <a:spcPct val="115000"/>
                        </a:lnSpc>
                        <a:spcBef>
                          <a:spcPts val="600"/>
                        </a:spcBef>
                        <a:spcAft>
                          <a:spcPts val="0"/>
                        </a:spcAft>
                      </a:pPr>
                      <a:r>
                        <a:rPr lang="en-US" sz="1200" b="0" u="sng" dirty="0">
                          <a:solidFill>
                            <a:schemeClr val="tx1"/>
                          </a:solidFill>
                          <a:effectLst/>
                        </a:rPr>
                        <a:t>For selection</a:t>
                      </a:r>
                      <a:endParaRPr lang="en-GB" sz="1200" b="0" dirty="0">
                        <a:solidFill>
                          <a:schemeClr val="tx1"/>
                        </a:solidFill>
                        <a:effectLst/>
                      </a:endParaRPr>
                    </a:p>
                    <a:p>
                      <a:pPr>
                        <a:lnSpc>
                          <a:spcPct val="115000"/>
                        </a:lnSpc>
                        <a:spcBef>
                          <a:spcPts val="600"/>
                        </a:spcBef>
                        <a:spcAft>
                          <a:spcPts val="0"/>
                        </a:spcAft>
                      </a:pPr>
                      <a:r>
                        <a:rPr lang="en-US" sz="1200" b="0" dirty="0">
                          <a:solidFill>
                            <a:schemeClr val="tx1"/>
                          </a:solidFill>
                          <a:effectLst/>
                        </a:rPr>
                        <a:t>The final selection of 70 candidates will be based on the following selection criteria.</a:t>
                      </a:r>
                      <a:endParaRPr lang="en-GB" sz="1200" b="0" dirty="0">
                        <a:solidFill>
                          <a:schemeClr val="tx1"/>
                        </a:solidFill>
                        <a:effectLst/>
                      </a:endParaRPr>
                    </a:p>
                    <a:p>
                      <a:pPr marL="342900" lvl="0" indent="-342900">
                        <a:lnSpc>
                          <a:spcPct val="115000"/>
                        </a:lnSpc>
                        <a:spcBef>
                          <a:spcPts val="600"/>
                        </a:spcBef>
                        <a:spcAft>
                          <a:spcPts val="0"/>
                        </a:spcAft>
                        <a:buFont typeface="Symbol" panose="05050102010706020507" pitchFamily="18" charset="2"/>
                        <a:buChar char=""/>
                      </a:pPr>
                      <a:r>
                        <a:rPr lang="en-US" sz="1200" b="0" dirty="0">
                          <a:solidFill>
                            <a:schemeClr val="tx1"/>
                          </a:solidFill>
                          <a:effectLst/>
                        </a:rPr>
                        <a:t>Academic performance in Class X: 12%</a:t>
                      </a:r>
                      <a:endParaRPr lang="en-GB" sz="1200" b="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b="0" dirty="0">
                          <a:solidFill>
                            <a:schemeClr val="tx1"/>
                          </a:solidFill>
                          <a:effectLst/>
                        </a:rPr>
                        <a:t>Academic performance in Class XII: 28%</a:t>
                      </a:r>
                      <a:endParaRPr lang="en-GB" sz="1200" b="0" dirty="0">
                        <a:solidFill>
                          <a:schemeClr val="tx1"/>
                        </a:solidFill>
                        <a:effectLst/>
                      </a:endParaRPr>
                    </a:p>
                    <a:p>
                      <a:pPr marL="342900" lvl="0" indent="-342900">
                        <a:lnSpc>
                          <a:spcPct val="115000"/>
                        </a:lnSpc>
                        <a:spcBef>
                          <a:spcPts val="300"/>
                        </a:spcBef>
                        <a:spcAft>
                          <a:spcPts val="0"/>
                        </a:spcAft>
                        <a:buFont typeface="Symbol" panose="05050102010706020507" pitchFamily="18" charset="2"/>
                        <a:buChar char=""/>
                      </a:pPr>
                      <a:r>
                        <a:rPr lang="en-US" sz="1200" b="0" dirty="0">
                          <a:solidFill>
                            <a:schemeClr val="tx1"/>
                          </a:solidFill>
                          <a:effectLst/>
                        </a:rPr>
                        <a:t>Performance in the interview: 60%</a:t>
                      </a:r>
                      <a:endParaRPr lang="en-GB" sz="1200" b="0" dirty="0">
                        <a:solidFill>
                          <a:schemeClr val="tx1"/>
                        </a:solidFill>
                        <a:effectLst/>
                      </a:endParaRPr>
                    </a:p>
                    <a:p>
                      <a:pPr>
                        <a:lnSpc>
                          <a:spcPct val="115000"/>
                        </a:lnSpc>
                        <a:spcBef>
                          <a:spcPts val="600"/>
                        </a:spcBef>
                        <a:spcAft>
                          <a:spcPts val="0"/>
                        </a:spcAft>
                      </a:pPr>
                      <a:r>
                        <a:rPr lang="en-US" sz="1200" b="0" dirty="0">
                          <a:solidFill>
                            <a:schemeClr val="tx1"/>
                          </a:solidFill>
                          <a:effectLst/>
                        </a:rPr>
                        <a:t>The candidates will be merit ranked, and 42 seats will be filled by Class XII graduates with LCSC, while 28 seats will be filled by Class XII graduates with </a:t>
                      </a:r>
                      <a:r>
                        <a:rPr lang="en-US" sz="1200" b="0" dirty="0" err="1">
                          <a:solidFill>
                            <a:schemeClr val="tx1"/>
                          </a:solidFill>
                          <a:effectLst/>
                        </a:rPr>
                        <a:t>Rignzhung</a:t>
                      </a:r>
                      <a:r>
                        <a:rPr lang="en-US" sz="1200" b="0" dirty="0">
                          <a:solidFill>
                            <a:schemeClr val="tx1"/>
                          </a:solidFill>
                          <a:effectLst/>
                        </a:rPr>
                        <a:t> stream from other schools.</a:t>
                      </a:r>
                      <a:endParaRPr lang="en-GB" sz="1200" b="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306" marR="43306" marT="0" marB="0">
                    <a:solidFill>
                      <a:schemeClr val="accent1">
                        <a:alpha val="68000"/>
                      </a:schemeClr>
                    </a:solidFill>
                  </a:tcPr>
                </a:tc>
                <a:extLst>
                  <a:ext uri="{0D108BD9-81ED-4DB2-BD59-A6C34878D82A}">
                    <a16:rowId xmlns:a16="http://schemas.microsoft.com/office/drawing/2014/main" xmlns="" val="2254113798"/>
                  </a:ext>
                </a:extLst>
              </a:tr>
              <a:tr h="2953111">
                <a:tc>
                  <a:txBody>
                    <a:bodyPr/>
                    <a:lstStyle/>
                    <a:p>
                      <a:pPr>
                        <a:lnSpc>
                          <a:spcPct val="115000"/>
                        </a:lnSpc>
                        <a:spcBef>
                          <a:spcPts val="600"/>
                        </a:spcBef>
                        <a:spcAft>
                          <a:spcPts val="0"/>
                        </a:spcAft>
                      </a:pPr>
                      <a:r>
                        <a:rPr lang="en-US" sz="1200">
                          <a:solidFill>
                            <a:schemeClr val="tx1"/>
                          </a:solidFill>
                          <a:effectLst/>
                        </a:rPr>
                        <a:t>Diploma in Physical Education and Sports Coaching</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306" marR="43306" marT="0" marB="0">
                    <a:solidFill>
                      <a:schemeClr val="accent1">
                        <a:alpha val="68000"/>
                      </a:schemeClr>
                    </a:solidFill>
                  </a:tcPr>
                </a:tc>
                <a:tc>
                  <a:txBody>
                    <a:bodyPr/>
                    <a:lstStyle/>
                    <a:p>
                      <a:pPr algn="ctr">
                        <a:lnSpc>
                          <a:spcPct val="115000"/>
                        </a:lnSpc>
                        <a:spcBef>
                          <a:spcPts val="600"/>
                        </a:spcBef>
                        <a:spcAft>
                          <a:spcPts val="0"/>
                        </a:spcAft>
                      </a:pPr>
                      <a:r>
                        <a:rPr lang="en-US" sz="1200" dirty="0">
                          <a:solidFill>
                            <a:schemeClr val="tx1"/>
                          </a:solidFill>
                          <a:effectLst/>
                        </a:rPr>
                        <a:t>25</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 </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(20 Higher Education Grant and 5 Self-financed)</a:t>
                      </a:r>
                      <a:endParaRPr lang="en-GB" sz="1200" dirty="0">
                        <a:solidFill>
                          <a:schemeClr val="tx1"/>
                        </a:solidFill>
                        <a:effectLst/>
                      </a:endParaRPr>
                    </a:p>
                    <a:p>
                      <a:pPr algn="ctr">
                        <a:lnSpc>
                          <a:spcPct val="115000"/>
                        </a:lnSpc>
                        <a:spcBef>
                          <a:spcPts val="600"/>
                        </a:spcBef>
                        <a:spcAft>
                          <a:spcPts val="0"/>
                        </a:spcAft>
                      </a:pPr>
                      <a:r>
                        <a:rPr lang="en-US" sz="1200" dirty="0">
                          <a:solidFill>
                            <a:schemeClr val="tx1"/>
                          </a:solidFill>
                          <a:effectLst/>
                        </a:rPr>
                        <a:t>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306" marR="43306" marT="0" marB="0">
                    <a:solidFill>
                      <a:schemeClr val="accent1">
                        <a:alpha val="68000"/>
                      </a:schemeClr>
                    </a:solidFill>
                  </a:tcPr>
                </a:tc>
                <a:tc>
                  <a:txBody>
                    <a:bodyPr/>
                    <a:lstStyle/>
                    <a:p>
                      <a:pPr>
                        <a:lnSpc>
                          <a:spcPct val="115000"/>
                        </a:lnSpc>
                        <a:spcBef>
                          <a:spcPts val="600"/>
                        </a:spcBef>
                        <a:spcAft>
                          <a:spcPts val="0"/>
                        </a:spcAft>
                      </a:pPr>
                      <a:r>
                        <a:rPr lang="en-US" sz="1200" u="sng" dirty="0">
                          <a:solidFill>
                            <a:schemeClr val="tx1"/>
                          </a:solidFill>
                          <a:effectLst/>
                        </a:rPr>
                        <a:t>For eligibility</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Class XII pass (BHSEC or equivalent) with the following specific condition:</a:t>
                      </a:r>
                      <a:endParaRPr lang="en-GB" sz="1200" dirty="0">
                        <a:solidFill>
                          <a:schemeClr val="tx1"/>
                        </a:solidFill>
                        <a:effectLst/>
                      </a:endParaRPr>
                    </a:p>
                    <a:p>
                      <a:pPr marL="342900" lvl="0" indent="-342900">
                        <a:lnSpc>
                          <a:spcPct val="115000"/>
                        </a:lnSpc>
                        <a:spcBef>
                          <a:spcPts val="600"/>
                        </a:spcBef>
                        <a:spcAft>
                          <a:spcPts val="0"/>
                        </a:spcAft>
                        <a:buFont typeface="Symbol" panose="05050102010706020507" pitchFamily="18" charset="2"/>
                        <a:buChar char=""/>
                      </a:pPr>
                      <a:r>
                        <a:rPr lang="en-US" sz="1200" dirty="0">
                          <a:solidFill>
                            <a:schemeClr val="tx1"/>
                          </a:solidFill>
                          <a:effectLst/>
                        </a:rPr>
                        <a:t>A minimum of 50% each in English and Dzongkha/</a:t>
                      </a:r>
                      <a:r>
                        <a:rPr lang="en-US" sz="1200" dirty="0" err="1">
                          <a:solidFill>
                            <a:schemeClr val="tx1"/>
                          </a:solidFill>
                          <a:effectLst/>
                        </a:rPr>
                        <a:t>Dazhung</a:t>
                      </a:r>
                      <a:r>
                        <a:rPr lang="en-US" sz="1200" dirty="0">
                          <a:solidFill>
                            <a:schemeClr val="tx1"/>
                          </a:solidFill>
                          <a:effectLst/>
                        </a:rPr>
                        <a:t> in Class XII; </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For shortlisting and selection</a:t>
                      </a:r>
                      <a:endParaRPr lang="en-GB" sz="1200" dirty="0">
                        <a:solidFill>
                          <a:schemeClr val="tx1"/>
                        </a:solidFill>
                        <a:effectLst/>
                      </a:endParaRPr>
                    </a:p>
                    <a:p>
                      <a:pPr algn="just">
                        <a:lnSpc>
                          <a:spcPct val="115000"/>
                        </a:lnSpc>
                        <a:spcBef>
                          <a:spcPts val="600"/>
                        </a:spcBef>
                        <a:spcAft>
                          <a:spcPts val="0"/>
                        </a:spcAft>
                      </a:pPr>
                      <a:r>
                        <a:rPr lang="en-US" sz="1200" dirty="0">
                          <a:solidFill>
                            <a:schemeClr val="tx1"/>
                          </a:solidFill>
                          <a:effectLst/>
                        </a:rPr>
                        <a:t>The eligible applicants will be merit ranked as per the ability rating, based on Class XII marks, for shortlisting and merit ranking will be as follows:</a:t>
                      </a:r>
                      <a:endParaRPr lang="en-GB" sz="1200" dirty="0">
                        <a:solidFill>
                          <a:schemeClr val="tx1"/>
                        </a:solidFill>
                        <a:effectLst/>
                      </a:endParaRPr>
                    </a:p>
                    <a:p>
                      <a:pPr marL="267335">
                        <a:lnSpc>
                          <a:spcPct val="115000"/>
                        </a:lnSpc>
                        <a:spcBef>
                          <a:spcPts val="600"/>
                        </a:spcBef>
                        <a:spcAft>
                          <a:spcPts val="0"/>
                        </a:spcAft>
                      </a:pPr>
                      <a:r>
                        <a:rPr lang="en-US" sz="1200" dirty="0">
                          <a:solidFill>
                            <a:schemeClr val="tx1"/>
                          </a:solidFill>
                          <a:effectLst/>
                        </a:rPr>
                        <a:t>English – 5</a:t>
                      </a:r>
                      <a:endParaRPr lang="en-GB" sz="1200" dirty="0">
                        <a:solidFill>
                          <a:schemeClr val="tx1"/>
                        </a:solidFill>
                        <a:effectLst/>
                      </a:endParaRPr>
                    </a:p>
                    <a:p>
                      <a:pPr marL="265430">
                        <a:lnSpc>
                          <a:spcPct val="115000"/>
                        </a:lnSpc>
                        <a:spcBef>
                          <a:spcPts val="300"/>
                        </a:spcBef>
                        <a:spcAft>
                          <a:spcPts val="0"/>
                        </a:spcAft>
                      </a:pPr>
                      <a:r>
                        <a:rPr lang="en-US" sz="1200" dirty="0">
                          <a:solidFill>
                            <a:schemeClr val="tx1"/>
                          </a:solidFill>
                          <a:effectLst/>
                        </a:rPr>
                        <a:t>Dzongkha/ </a:t>
                      </a:r>
                      <a:r>
                        <a:rPr lang="en-US" sz="1200" dirty="0" err="1">
                          <a:solidFill>
                            <a:schemeClr val="tx1"/>
                          </a:solidFill>
                          <a:effectLst/>
                        </a:rPr>
                        <a:t>Dazhung</a:t>
                      </a:r>
                      <a:r>
                        <a:rPr lang="en-US" sz="1200" dirty="0">
                          <a:solidFill>
                            <a:schemeClr val="tx1"/>
                          </a:solidFill>
                          <a:effectLst/>
                        </a:rPr>
                        <a:t>– 5</a:t>
                      </a:r>
                      <a:endParaRPr lang="en-GB" sz="1200" dirty="0">
                        <a:solidFill>
                          <a:schemeClr val="tx1"/>
                        </a:solidFill>
                        <a:effectLst/>
                      </a:endParaRPr>
                    </a:p>
                    <a:p>
                      <a:pPr marL="265430">
                        <a:lnSpc>
                          <a:spcPct val="115000"/>
                        </a:lnSpc>
                        <a:spcBef>
                          <a:spcPts val="300"/>
                        </a:spcBef>
                        <a:spcAft>
                          <a:spcPts val="0"/>
                        </a:spcAft>
                      </a:pPr>
                      <a:r>
                        <a:rPr lang="en-US" sz="1200" dirty="0">
                          <a:solidFill>
                            <a:schemeClr val="tx1"/>
                          </a:solidFill>
                          <a:effectLst/>
                        </a:rPr>
                        <a:t>Three other subjects - 1</a:t>
                      </a:r>
                      <a:endParaRPr lang="en-GB" sz="1200" dirty="0">
                        <a:solidFill>
                          <a:schemeClr val="tx1"/>
                        </a:solidFill>
                        <a:effectLst/>
                      </a:endParaRPr>
                    </a:p>
                    <a:p>
                      <a:pPr algn="just">
                        <a:lnSpc>
                          <a:spcPct val="115000"/>
                        </a:lnSpc>
                        <a:spcBef>
                          <a:spcPts val="600"/>
                        </a:spcBef>
                        <a:spcAft>
                          <a:spcPts val="0"/>
                        </a:spcAft>
                      </a:pPr>
                      <a:r>
                        <a:rPr lang="en-US" sz="1200" dirty="0">
                          <a:solidFill>
                            <a:schemeClr val="tx1"/>
                          </a:solidFill>
                          <a:effectLst/>
                        </a:rPr>
                        <a:t>The top 25 applicants as per the above ability ranking will be shortlisted. The shortlisted candidates will be required to appear for a physical proficiency test (PPT), including production of a medical fitness certificate, issued by competent medical authority, and signing of a declaration to confirm their fitness for physical activities. In the event some of the 25 shortlisted candidates fail in the physical proficiency test, the opportunity will be provided to standby candidates who will also have to go through the PPT.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306" marR="43306" marT="0" marB="0">
                    <a:solidFill>
                      <a:schemeClr val="accent1">
                        <a:alpha val="75000"/>
                      </a:schemeClr>
                    </a:solidFill>
                  </a:tcPr>
                </a:tc>
                <a:extLst>
                  <a:ext uri="{0D108BD9-81ED-4DB2-BD59-A6C34878D82A}">
                    <a16:rowId xmlns:a16="http://schemas.microsoft.com/office/drawing/2014/main" xmlns="" val="1294423350"/>
                  </a:ext>
                </a:extLst>
              </a:tr>
              <a:tr h="287135">
                <a:tc gridSpan="3">
                  <a:txBody>
                    <a:bodyPr/>
                    <a:lstStyle/>
                    <a:p>
                      <a:pPr>
                        <a:lnSpc>
                          <a:spcPct val="115000"/>
                        </a:lnSpc>
                        <a:spcBef>
                          <a:spcPts val="600"/>
                        </a:spcBef>
                        <a:spcAft>
                          <a:spcPts val="0"/>
                        </a:spcAft>
                      </a:pPr>
                      <a:r>
                        <a:rPr lang="en-US" sz="1200" dirty="0">
                          <a:solidFill>
                            <a:schemeClr val="tx1"/>
                          </a:solidFill>
                          <a:effectLst/>
                        </a:rPr>
                        <a:t>Reporting date for 1</a:t>
                      </a:r>
                      <a:r>
                        <a:rPr lang="en-US" sz="1200" baseline="30000" dirty="0">
                          <a:solidFill>
                            <a:schemeClr val="tx1"/>
                          </a:solidFill>
                          <a:effectLst/>
                        </a:rPr>
                        <a:t>st</a:t>
                      </a:r>
                      <a:r>
                        <a:rPr lang="en-US" sz="1200" dirty="0">
                          <a:solidFill>
                            <a:schemeClr val="tx1"/>
                          </a:solidFill>
                          <a:effectLst/>
                        </a:rPr>
                        <a:t> year students: Please visit College website(www.pce.edu.bt)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43306" marR="43306" marT="0" marB="0">
                    <a:solidFill>
                      <a:schemeClr val="accent1">
                        <a:alpha val="68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86429695"/>
                  </a:ext>
                </a:extLst>
              </a:tr>
            </a:tbl>
          </a:graphicData>
        </a:graphic>
      </p:graphicFrame>
    </p:spTree>
    <p:extLst>
      <p:ext uri="{BB962C8B-B14F-4D97-AF65-F5344CB8AC3E}">
        <p14:creationId xmlns:p14="http://schemas.microsoft.com/office/powerpoint/2010/main" val="236555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EFF3"/>
        </a:solidFill>
        <a:effectLst/>
      </p:bgPr>
    </p:bg>
    <p:spTree>
      <p:nvGrpSpPr>
        <p:cNvPr id="1" name=""/>
        <p:cNvGrpSpPr/>
        <p:nvPr/>
      </p:nvGrpSpPr>
      <p:grpSpPr>
        <a:xfrm>
          <a:off x="0" y="0"/>
          <a:ext cx="0" cy="0"/>
          <a:chOff x="0" y="0"/>
          <a:chExt cx="0" cy="0"/>
        </a:xfrm>
      </p:grpSpPr>
      <p:sp>
        <p:nvSpPr>
          <p:cNvPr id="6" name="TextBox 5"/>
          <p:cNvSpPr txBox="1"/>
          <p:nvPr/>
        </p:nvSpPr>
        <p:spPr>
          <a:xfrm>
            <a:off x="2406316" y="0"/>
            <a:ext cx="9785684" cy="369332"/>
          </a:xfrm>
          <a:prstGeom prst="rect">
            <a:avLst/>
          </a:prstGeom>
          <a:noFill/>
        </p:spPr>
        <p:txBody>
          <a:bodyPr wrap="square" rtlCol="0">
            <a:spAutoFit/>
          </a:bodyPr>
          <a:lstStyle/>
          <a:p>
            <a:r>
              <a:rPr lang="en-GB" dirty="0" smtClean="0"/>
              <a:t>                                                  </a:t>
            </a:r>
            <a:r>
              <a:rPr lang="en-GB" dirty="0" err="1" smtClean="0"/>
              <a:t>Sherubtse</a:t>
            </a:r>
            <a:r>
              <a:rPr lang="en-GB" dirty="0" smtClean="0"/>
              <a:t> College (SC), </a:t>
            </a:r>
            <a:r>
              <a:rPr lang="en-GB" dirty="0" err="1" smtClean="0"/>
              <a:t>Kanglung</a:t>
            </a:r>
            <a:r>
              <a:rPr lang="en-GB" dirty="0" smtClean="0"/>
              <a:t> </a:t>
            </a:r>
            <a:endParaRPr lang="en-GB" dirty="0"/>
          </a:p>
        </p:txBody>
      </p:sp>
      <p:sp>
        <p:nvSpPr>
          <p:cNvPr id="12" name="TextBox 11"/>
          <p:cNvSpPr txBox="1"/>
          <p:nvPr/>
        </p:nvSpPr>
        <p:spPr>
          <a:xfrm>
            <a:off x="0" y="4572000"/>
            <a:ext cx="2406316" cy="231063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2" name="TextBox 1"/>
          <p:cNvSpPr txBox="1"/>
          <p:nvPr/>
        </p:nvSpPr>
        <p:spPr>
          <a:xfrm>
            <a:off x="0" y="0"/>
            <a:ext cx="2406315" cy="256673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a:p>
        </p:txBody>
      </p:sp>
      <p:sp>
        <p:nvSpPr>
          <p:cNvPr id="3" name="TextBox 2"/>
          <p:cNvSpPr txBox="1"/>
          <p:nvPr/>
        </p:nvSpPr>
        <p:spPr>
          <a:xfrm>
            <a:off x="0" y="2566737"/>
            <a:ext cx="2406315" cy="200526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94898832"/>
              </p:ext>
            </p:extLst>
          </p:nvPr>
        </p:nvGraphicFramePr>
        <p:xfrm>
          <a:off x="2406316" y="385374"/>
          <a:ext cx="9785684" cy="6497263"/>
        </p:xfrm>
        <a:graphic>
          <a:graphicData uri="http://schemas.openxmlformats.org/drawingml/2006/table">
            <a:tbl>
              <a:tblPr firstRow="1" firstCol="1" bandRow="1">
                <a:tableStyleId>{5C22544A-7EE6-4342-B048-85BDC9FD1C3A}</a:tableStyleId>
              </a:tblPr>
              <a:tblGrid>
                <a:gridCol w="634050">
                  <a:extLst>
                    <a:ext uri="{9D8B030D-6E8A-4147-A177-3AD203B41FA5}">
                      <a16:colId xmlns:a16="http://schemas.microsoft.com/office/drawing/2014/main" xmlns="" val="2966880350"/>
                    </a:ext>
                  </a:extLst>
                </a:gridCol>
                <a:gridCol w="1703338">
                  <a:extLst>
                    <a:ext uri="{9D8B030D-6E8A-4147-A177-3AD203B41FA5}">
                      <a16:colId xmlns:a16="http://schemas.microsoft.com/office/drawing/2014/main" xmlns="" val="712344017"/>
                    </a:ext>
                  </a:extLst>
                </a:gridCol>
                <a:gridCol w="2498588">
                  <a:extLst>
                    <a:ext uri="{9D8B030D-6E8A-4147-A177-3AD203B41FA5}">
                      <a16:colId xmlns:a16="http://schemas.microsoft.com/office/drawing/2014/main" xmlns="" val="3740323630"/>
                    </a:ext>
                  </a:extLst>
                </a:gridCol>
                <a:gridCol w="2048126">
                  <a:extLst>
                    <a:ext uri="{9D8B030D-6E8A-4147-A177-3AD203B41FA5}">
                      <a16:colId xmlns:a16="http://schemas.microsoft.com/office/drawing/2014/main" xmlns="" val="4152415013"/>
                    </a:ext>
                  </a:extLst>
                </a:gridCol>
                <a:gridCol w="1450791">
                  <a:extLst>
                    <a:ext uri="{9D8B030D-6E8A-4147-A177-3AD203B41FA5}">
                      <a16:colId xmlns:a16="http://schemas.microsoft.com/office/drawing/2014/main" xmlns="" val="2220077449"/>
                    </a:ext>
                  </a:extLst>
                </a:gridCol>
                <a:gridCol w="1450791">
                  <a:extLst>
                    <a:ext uri="{9D8B030D-6E8A-4147-A177-3AD203B41FA5}">
                      <a16:colId xmlns:a16="http://schemas.microsoft.com/office/drawing/2014/main" xmlns="" val="3571932402"/>
                    </a:ext>
                  </a:extLst>
                </a:gridCol>
              </a:tblGrid>
              <a:tr h="758429">
                <a:tc>
                  <a:txBody>
                    <a:bodyPr/>
                    <a:lstStyle/>
                    <a:p>
                      <a:pPr>
                        <a:lnSpc>
                          <a:spcPct val="115000"/>
                        </a:lnSpc>
                        <a:spcBef>
                          <a:spcPts val="600"/>
                        </a:spcBef>
                        <a:spcAft>
                          <a:spcPts val="0"/>
                        </a:spcAft>
                      </a:pPr>
                      <a:r>
                        <a:rPr lang="en-GB" sz="1200">
                          <a:solidFill>
                            <a:schemeClr val="tx1"/>
                          </a:solidFill>
                          <a:effectLst/>
                        </a:rPr>
                        <a:t>Sl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R="102870">
                        <a:lnSpc>
                          <a:spcPct val="115000"/>
                        </a:lnSpc>
                        <a:spcBef>
                          <a:spcPts val="600"/>
                        </a:spcBef>
                        <a:spcAft>
                          <a:spcPts val="0"/>
                        </a:spcAft>
                      </a:pPr>
                      <a:r>
                        <a:rPr lang="en-GB" sz="1200">
                          <a:solidFill>
                            <a:schemeClr val="tx1"/>
                          </a:solidFill>
                          <a:effectLst/>
                        </a:rPr>
                        <a:t>Programme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R="274320">
                        <a:lnSpc>
                          <a:spcPct val="115000"/>
                        </a:lnSpc>
                        <a:spcBef>
                          <a:spcPts val="600"/>
                        </a:spcBef>
                        <a:spcAft>
                          <a:spcPts val="0"/>
                        </a:spcAft>
                      </a:pPr>
                      <a:r>
                        <a:rPr lang="en-GB" sz="1200">
                          <a:solidFill>
                            <a:schemeClr val="tx1"/>
                          </a:solidFill>
                          <a:effectLst/>
                        </a:rPr>
                        <a:t>Eligibility Criteria</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a:lnSpc>
                          <a:spcPct val="115000"/>
                        </a:lnSpc>
                        <a:spcBef>
                          <a:spcPts val="600"/>
                        </a:spcBef>
                        <a:spcAft>
                          <a:spcPts val="0"/>
                        </a:spcAft>
                      </a:pPr>
                      <a:r>
                        <a:rPr lang="en-GB" sz="1200">
                          <a:solidFill>
                            <a:schemeClr val="tx1"/>
                          </a:solidFill>
                          <a:effectLst/>
                        </a:rPr>
                        <a:t>Ability rating points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69215">
                        <a:lnSpc>
                          <a:spcPct val="115000"/>
                        </a:lnSpc>
                        <a:spcBef>
                          <a:spcPts val="600"/>
                        </a:spcBef>
                        <a:spcAft>
                          <a:spcPts val="600"/>
                        </a:spcAft>
                      </a:pPr>
                      <a:r>
                        <a:rPr lang="en-GB" sz="1200" dirty="0">
                          <a:solidFill>
                            <a:schemeClr val="tx1"/>
                          </a:solidFill>
                          <a:effectLst/>
                        </a:rPr>
                        <a:t>Higher Education Grant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nSpc>
                          <a:spcPct val="115000"/>
                        </a:lnSpc>
                        <a:spcBef>
                          <a:spcPts val="600"/>
                        </a:spcBef>
                        <a:spcAft>
                          <a:spcPts val="600"/>
                        </a:spcAft>
                      </a:pPr>
                      <a:r>
                        <a:rPr lang="en-GB" sz="1200">
                          <a:solidFill>
                            <a:schemeClr val="tx1"/>
                          </a:solidFill>
                          <a:effectLst/>
                        </a:rPr>
                        <a:t>Self-financed</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extLst>
                  <a:ext uri="{0D108BD9-81ED-4DB2-BD59-A6C34878D82A}">
                    <a16:rowId xmlns:a16="http://schemas.microsoft.com/office/drawing/2014/main" xmlns="" val="3692453142"/>
                  </a:ext>
                </a:extLst>
              </a:tr>
              <a:tr h="726861">
                <a:tc>
                  <a:txBody>
                    <a:bodyPr/>
                    <a:lstStyle/>
                    <a:p>
                      <a:pPr>
                        <a:lnSpc>
                          <a:spcPct val="115000"/>
                        </a:lnSpc>
                        <a:spcBef>
                          <a:spcPts val="600"/>
                        </a:spcBef>
                        <a:spcAft>
                          <a:spcPts val="0"/>
                        </a:spcAft>
                      </a:pPr>
                      <a:r>
                        <a:rPr lang="en-GB" sz="1200">
                          <a:solidFill>
                            <a:schemeClr val="tx1"/>
                          </a:solidFill>
                          <a:effectLst/>
                        </a:rPr>
                        <a:t>1</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R="274320">
                        <a:lnSpc>
                          <a:spcPct val="115000"/>
                        </a:lnSpc>
                        <a:spcBef>
                          <a:spcPts val="600"/>
                        </a:spcBef>
                        <a:spcAft>
                          <a:spcPts val="0"/>
                        </a:spcAft>
                      </a:pPr>
                      <a:r>
                        <a:rPr lang="en-GB" sz="1200">
                          <a:solidFill>
                            <a:schemeClr val="tx1"/>
                          </a:solidFill>
                          <a:effectLst/>
                        </a:rPr>
                        <a:t>Bachelors of Economics and Political Science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rowSpan="3">
                  <a:txBody>
                    <a:bodyPr/>
                    <a:lstStyle/>
                    <a:p>
                      <a:pPr marR="274320">
                        <a:lnSpc>
                          <a:spcPct val="115000"/>
                        </a:lnSpc>
                        <a:spcBef>
                          <a:spcPts val="600"/>
                        </a:spcBef>
                        <a:spcAft>
                          <a:spcPts val="0"/>
                        </a:spcAft>
                      </a:pPr>
                      <a:r>
                        <a:rPr lang="en-GB" sz="1200">
                          <a:solidFill>
                            <a:schemeClr val="tx1"/>
                          </a:solidFill>
                          <a:effectLst/>
                        </a:rPr>
                        <a:t> </a:t>
                      </a:r>
                    </a:p>
                    <a:p>
                      <a:pPr marR="274320">
                        <a:lnSpc>
                          <a:spcPct val="115000"/>
                        </a:lnSpc>
                        <a:spcBef>
                          <a:spcPts val="600"/>
                        </a:spcBef>
                        <a:spcAft>
                          <a:spcPts val="0"/>
                        </a:spcAft>
                      </a:pPr>
                      <a:r>
                        <a:rPr lang="en-GB" sz="1200">
                          <a:solidFill>
                            <a:schemeClr val="tx1"/>
                          </a:solidFill>
                          <a:effectLst/>
                        </a:rPr>
                        <a:t> </a:t>
                      </a:r>
                    </a:p>
                    <a:p>
                      <a:pPr marR="274320">
                        <a:lnSpc>
                          <a:spcPct val="115000"/>
                        </a:lnSpc>
                        <a:spcBef>
                          <a:spcPts val="600"/>
                        </a:spcBef>
                        <a:spcAft>
                          <a:spcPts val="0"/>
                        </a:spcAft>
                      </a:pPr>
                      <a:r>
                        <a:rPr lang="en-GB" sz="1200">
                          <a:solidFill>
                            <a:schemeClr val="tx1"/>
                          </a:solidFill>
                          <a:effectLst/>
                        </a:rPr>
                        <a:t>Class XII pass students with a minimum of 50% in Mathematics/ Business Mathematics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rowSpan="3">
                  <a:txBody>
                    <a:bodyPr/>
                    <a:lstStyle/>
                    <a:p>
                      <a:pPr marR="45720" algn="r">
                        <a:lnSpc>
                          <a:spcPct val="115000"/>
                        </a:lnSpc>
                        <a:spcBef>
                          <a:spcPts val="600"/>
                        </a:spcBef>
                        <a:spcAft>
                          <a:spcPts val="0"/>
                        </a:spcAft>
                      </a:pPr>
                      <a:r>
                        <a:rPr lang="en-GB" sz="1200">
                          <a:solidFill>
                            <a:schemeClr val="tx1"/>
                          </a:solidFill>
                          <a:effectLst/>
                        </a:rPr>
                        <a:t>Mathematics/ Business Mathematics – 5</a:t>
                      </a:r>
                    </a:p>
                    <a:p>
                      <a:pPr marR="69215" algn="r">
                        <a:lnSpc>
                          <a:spcPct val="115000"/>
                        </a:lnSpc>
                        <a:spcBef>
                          <a:spcPts val="600"/>
                        </a:spcBef>
                        <a:spcAft>
                          <a:spcPts val="0"/>
                        </a:spcAft>
                      </a:pPr>
                      <a:r>
                        <a:rPr lang="en-GB" sz="1200">
                          <a:solidFill>
                            <a:schemeClr val="tx1"/>
                          </a:solidFill>
                          <a:effectLst/>
                        </a:rPr>
                        <a:t>Physics/ Geography/ Accountancy – 4 </a:t>
                      </a:r>
                    </a:p>
                    <a:p>
                      <a:pPr marR="69215" algn="r">
                        <a:lnSpc>
                          <a:spcPct val="115000"/>
                        </a:lnSpc>
                        <a:spcBef>
                          <a:spcPts val="600"/>
                        </a:spcBef>
                        <a:spcAft>
                          <a:spcPts val="0"/>
                        </a:spcAft>
                      </a:pPr>
                      <a:r>
                        <a:rPr lang="en-GB" sz="1200">
                          <a:solidFill>
                            <a:schemeClr val="tx1"/>
                          </a:solidFill>
                          <a:effectLst/>
                        </a:rPr>
                        <a:t>3 other subjects – 1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gn="ctr">
                        <a:lnSpc>
                          <a:spcPct val="115000"/>
                        </a:lnSpc>
                        <a:spcBef>
                          <a:spcPts val="600"/>
                        </a:spcBef>
                        <a:spcAft>
                          <a:spcPts val="600"/>
                        </a:spcAft>
                      </a:pPr>
                      <a:r>
                        <a:rPr lang="en-GB" sz="1200">
                          <a:solidFill>
                            <a:schemeClr val="tx1"/>
                          </a:solidFill>
                          <a:effectLst/>
                        </a:rPr>
                        <a:t>25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gn="ctr">
                        <a:lnSpc>
                          <a:spcPct val="115000"/>
                        </a:lnSpc>
                        <a:spcBef>
                          <a:spcPts val="600"/>
                        </a:spcBef>
                        <a:spcAft>
                          <a:spcPts val="600"/>
                        </a:spcAft>
                      </a:pPr>
                      <a:r>
                        <a:rPr lang="en-GB"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extLst>
                  <a:ext uri="{0D108BD9-81ED-4DB2-BD59-A6C34878D82A}">
                    <a16:rowId xmlns:a16="http://schemas.microsoft.com/office/drawing/2014/main" xmlns="" val="1855449947"/>
                  </a:ext>
                </a:extLst>
              </a:tr>
              <a:tr h="1211436">
                <a:tc>
                  <a:txBody>
                    <a:bodyPr/>
                    <a:lstStyle/>
                    <a:p>
                      <a:pPr marL="457200" marR="274320">
                        <a:lnSpc>
                          <a:spcPct val="115000"/>
                        </a:lnSpc>
                        <a:spcBef>
                          <a:spcPts val="600"/>
                        </a:spcBef>
                        <a:spcAft>
                          <a:spcPts val="600"/>
                        </a:spcAft>
                      </a:pPr>
                      <a:r>
                        <a:rPr lang="en-GB" sz="1200">
                          <a:solidFill>
                            <a:schemeClr val="tx1"/>
                          </a:solidFill>
                          <a:effectLst/>
                        </a:rPr>
                        <a:t>2</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3175">
                        <a:lnSpc>
                          <a:spcPct val="115000"/>
                        </a:lnSpc>
                        <a:spcBef>
                          <a:spcPts val="600"/>
                        </a:spcBef>
                        <a:spcAft>
                          <a:spcPts val="600"/>
                        </a:spcAft>
                      </a:pPr>
                      <a:r>
                        <a:rPr lang="en-GB" sz="1200" dirty="0">
                          <a:solidFill>
                            <a:schemeClr val="tx1"/>
                          </a:solidFill>
                          <a:effectLst/>
                        </a:rPr>
                        <a:t>Bachelors of Digital Communications and Project Management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vMerge="1">
                  <a:txBody>
                    <a:bodyPr/>
                    <a:lstStyle/>
                    <a:p>
                      <a:endParaRPr lang="en-GB"/>
                    </a:p>
                  </a:txBody>
                  <a:tcPr/>
                </a:tc>
                <a:tc vMerge="1">
                  <a:txBody>
                    <a:bodyPr/>
                    <a:lstStyle/>
                    <a:p>
                      <a:endParaRPr lang="en-GB"/>
                    </a:p>
                  </a:txBody>
                  <a:tcPr/>
                </a:tc>
                <a:tc>
                  <a:txBody>
                    <a:bodyPr/>
                    <a:lstStyle/>
                    <a:p>
                      <a:pPr marL="457200" marR="274320" algn="ctr">
                        <a:lnSpc>
                          <a:spcPct val="115000"/>
                        </a:lnSpc>
                        <a:spcBef>
                          <a:spcPts val="600"/>
                        </a:spcBef>
                        <a:spcAft>
                          <a:spcPts val="600"/>
                        </a:spcAft>
                      </a:pPr>
                      <a:r>
                        <a:rPr lang="en-GB" sz="1200">
                          <a:solidFill>
                            <a:schemeClr val="tx1"/>
                          </a:solidFill>
                          <a:effectLst/>
                        </a:rPr>
                        <a:t>25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gn="ctr">
                        <a:lnSpc>
                          <a:spcPct val="115000"/>
                        </a:lnSpc>
                        <a:spcBef>
                          <a:spcPts val="600"/>
                        </a:spcBef>
                        <a:spcAft>
                          <a:spcPts val="600"/>
                        </a:spcAft>
                      </a:pPr>
                      <a:r>
                        <a:rPr lang="en-GB"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extLst>
                  <a:ext uri="{0D108BD9-81ED-4DB2-BD59-A6C34878D82A}">
                    <a16:rowId xmlns:a16="http://schemas.microsoft.com/office/drawing/2014/main" xmlns="" val="3578395445"/>
                  </a:ext>
                </a:extLst>
              </a:tr>
              <a:tr h="1011236">
                <a:tc>
                  <a:txBody>
                    <a:bodyPr/>
                    <a:lstStyle/>
                    <a:p>
                      <a:pPr marL="457200" marR="274320">
                        <a:lnSpc>
                          <a:spcPct val="115000"/>
                        </a:lnSpc>
                        <a:spcBef>
                          <a:spcPts val="600"/>
                        </a:spcBef>
                        <a:spcAft>
                          <a:spcPts val="600"/>
                        </a:spcAft>
                      </a:pPr>
                      <a:r>
                        <a:rPr lang="en-GB" sz="1200">
                          <a:solidFill>
                            <a:schemeClr val="tx1"/>
                          </a:solidFill>
                          <a:effectLst/>
                        </a:rPr>
                        <a:t>3</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nSpc>
                          <a:spcPct val="115000"/>
                        </a:lnSpc>
                        <a:spcBef>
                          <a:spcPts val="600"/>
                        </a:spcBef>
                        <a:spcAft>
                          <a:spcPts val="600"/>
                        </a:spcAft>
                      </a:pPr>
                      <a:r>
                        <a:rPr lang="en-GB" sz="1200">
                          <a:solidFill>
                            <a:schemeClr val="tx1"/>
                          </a:solidFill>
                          <a:effectLst/>
                        </a:rPr>
                        <a:t>Bachelors of Data Science and Data Analytics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vMerge="1">
                  <a:txBody>
                    <a:bodyPr/>
                    <a:lstStyle/>
                    <a:p>
                      <a:endParaRPr lang="en-GB"/>
                    </a:p>
                  </a:txBody>
                  <a:tcPr/>
                </a:tc>
                <a:tc vMerge="1">
                  <a:txBody>
                    <a:bodyPr/>
                    <a:lstStyle/>
                    <a:p>
                      <a:endParaRPr lang="en-GB"/>
                    </a:p>
                  </a:txBody>
                  <a:tcPr/>
                </a:tc>
                <a:tc>
                  <a:txBody>
                    <a:bodyPr/>
                    <a:lstStyle/>
                    <a:p>
                      <a:pPr marL="457200" marR="274320" algn="ctr">
                        <a:lnSpc>
                          <a:spcPct val="115000"/>
                        </a:lnSpc>
                        <a:spcBef>
                          <a:spcPts val="600"/>
                        </a:spcBef>
                        <a:spcAft>
                          <a:spcPts val="600"/>
                        </a:spcAft>
                      </a:pPr>
                      <a:r>
                        <a:rPr lang="en-GB" sz="1200">
                          <a:solidFill>
                            <a:schemeClr val="tx1"/>
                          </a:solidFill>
                          <a:effectLst/>
                        </a:rPr>
                        <a:t>50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gn="ctr">
                        <a:lnSpc>
                          <a:spcPct val="115000"/>
                        </a:lnSpc>
                        <a:spcBef>
                          <a:spcPts val="600"/>
                        </a:spcBef>
                        <a:spcAft>
                          <a:spcPts val="600"/>
                        </a:spcAft>
                      </a:pPr>
                      <a:r>
                        <a:rPr lang="en-GB"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extLst>
                  <a:ext uri="{0D108BD9-81ED-4DB2-BD59-A6C34878D82A}">
                    <a16:rowId xmlns:a16="http://schemas.microsoft.com/office/drawing/2014/main" xmlns="" val="742909044"/>
                  </a:ext>
                </a:extLst>
              </a:tr>
              <a:tr h="1446187">
                <a:tc>
                  <a:txBody>
                    <a:bodyPr/>
                    <a:lstStyle/>
                    <a:p>
                      <a:pPr marL="457200" marR="274320">
                        <a:lnSpc>
                          <a:spcPct val="115000"/>
                        </a:lnSpc>
                        <a:spcBef>
                          <a:spcPts val="600"/>
                        </a:spcBef>
                        <a:spcAft>
                          <a:spcPts val="600"/>
                        </a:spcAft>
                      </a:pPr>
                      <a:r>
                        <a:rPr lang="en-GB" sz="1200">
                          <a:solidFill>
                            <a:schemeClr val="tx1"/>
                          </a:solidFill>
                          <a:effectLst/>
                        </a:rPr>
                        <a:t>4</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nSpc>
                          <a:spcPct val="115000"/>
                        </a:lnSpc>
                        <a:spcBef>
                          <a:spcPts val="600"/>
                        </a:spcBef>
                        <a:spcAft>
                          <a:spcPts val="600"/>
                        </a:spcAft>
                      </a:pPr>
                      <a:r>
                        <a:rPr lang="en-US" sz="1200">
                          <a:solidFill>
                            <a:schemeClr val="tx1"/>
                          </a:solidFill>
                          <a:effectLst/>
                        </a:rPr>
                        <a:t>BSc in Life Science</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nSpc>
                          <a:spcPct val="115000"/>
                        </a:lnSpc>
                        <a:spcBef>
                          <a:spcPts val="600"/>
                        </a:spcBef>
                        <a:spcAft>
                          <a:spcPts val="600"/>
                        </a:spcAft>
                      </a:pPr>
                      <a:r>
                        <a:rPr lang="en-US" sz="1200">
                          <a:solidFill>
                            <a:schemeClr val="tx1"/>
                          </a:solidFill>
                          <a:effectLst/>
                        </a:rPr>
                        <a:t>Class XII pass science students with a minimum of 55% in Biology and 45% in Chemistry.</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algn="r">
                        <a:lnSpc>
                          <a:spcPct val="115000"/>
                        </a:lnSpc>
                        <a:spcBef>
                          <a:spcPts val="600"/>
                        </a:spcBef>
                        <a:spcAft>
                          <a:spcPts val="0"/>
                        </a:spcAft>
                      </a:pPr>
                      <a:r>
                        <a:rPr lang="en-GB" sz="1200">
                          <a:solidFill>
                            <a:schemeClr val="tx1"/>
                          </a:solidFill>
                          <a:effectLst/>
                        </a:rPr>
                        <a:t>Biology – 5 </a:t>
                      </a:r>
                    </a:p>
                    <a:p>
                      <a:pPr algn="r">
                        <a:lnSpc>
                          <a:spcPct val="115000"/>
                        </a:lnSpc>
                        <a:spcBef>
                          <a:spcPts val="300"/>
                        </a:spcBef>
                        <a:spcAft>
                          <a:spcPts val="0"/>
                        </a:spcAft>
                      </a:pPr>
                      <a:r>
                        <a:rPr lang="en-GB" sz="1200">
                          <a:solidFill>
                            <a:schemeClr val="tx1"/>
                          </a:solidFill>
                          <a:effectLst/>
                        </a:rPr>
                        <a:t>Chemistry – 4</a:t>
                      </a:r>
                    </a:p>
                    <a:p>
                      <a:pPr algn="r">
                        <a:lnSpc>
                          <a:spcPct val="115000"/>
                        </a:lnSpc>
                        <a:spcBef>
                          <a:spcPts val="300"/>
                        </a:spcBef>
                        <a:spcAft>
                          <a:spcPts val="0"/>
                        </a:spcAft>
                      </a:pPr>
                      <a:r>
                        <a:rPr lang="en-GB" sz="1200">
                          <a:solidFill>
                            <a:schemeClr val="tx1"/>
                          </a:solidFill>
                          <a:effectLst/>
                        </a:rPr>
                        <a:t>Physics – 3 </a:t>
                      </a:r>
                    </a:p>
                    <a:p>
                      <a:pPr algn="r">
                        <a:lnSpc>
                          <a:spcPct val="115000"/>
                        </a:lnSpc>
                        <a:spcBef>
                          <a:spcPts val="300"/>
                        </a:spcBef>
                        <a:spcAft>
                          <a:spcPts val="0"/>
                        </a:spcAft>
                      </a:pPr>
                      <a:r>
                        <a:rPr lang="en-GB" sz="1200">
                          <a:solidFill>
                            <a:schemeClr val="tx1"/>
                          </a:solidFill>
                          <a:effectLst/>
                        </a:rPr>
                        <a:t>English – 3</a:t>
                      </a:r>
                    </a:p>
                    <a:p>
                      <a:pPr algn="r">
                        <a:lnSpc>
                          <a:spcPct val="115000"/>
                        </a:lnSpc>
                        <a:spcBef>
                          <a:spcPts val="300"/>
                        </a:spcBef>
                        <a:spcAft>
                          <a:spcPts val="0"/>
                        </a:spcAft>
                      </a:pPr>
                      <a:r>
                        <a:rPr lang="en-GB" sz="1200">
                          <a:solidFill>
                            <a:schemeClr val="tx1"/>
                          </a:solidFill>
                          <a:effectLst/>
                        </a:rPr>
                        <a:t>1 other subject – 1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gn="ctr">
                        <a:lnSpc>
                          <a:spcPct val="115000"/>
                        </a:lnSpc>
                        <a:spcBef>
                          <a:spcPts val="600"/>
                        </a:spcBef>
                        <a:spcAft>
                          <a:spcPts val="600"/>
                        </a:spcAft>
                      </a:pPr>
                      <a:r>
                        <a:rPr lang="en-GB" sz="1200">
                          <a:solidFill>
                            <a:schemeClr val="tx1"/>
                          </a:solidFill>
                          <a:effectLst/>
                        </a:rPr>
                        <a:t>30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marL="457200" marR="274320" algn="ctr">
                        <a:lnSpc>
                          <a:spcPct val="115000"/>
                        </a:lnSpc>
                        <a:spcBef>
                          <a:spcPts val="600"/>
                        </a:spcBef>
                        <a:spcAft>
                          <a:spcPts val="600"/>
                        </a:spcAft>
                      </a:pPr>
                      <a:r>
                        <a:rPr lang="en-GB"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extLst>
                  <a:ext uri="{0D108BD9-81ED-4DB2-BD59-A6C34878D82A}">
                    <a16:rowId xmlns:a16="http://schemas.microsoft.com/office/drawing/2014/main" xmlns="" val="1433865508"/>
                  </a:ext>
                </a:extLst>
              </a:tr>
              <a:tr h="1343114">
                <a:tc>
                  <a:txBody>
                    <a:bodyPr/>
                    <a:lstStyle/>
                    <a:p>
                      <a:pPr marL="457200" marR="274320">
                        <a:lnSpc>
                          <a:spcPct val="115000"/>
                        </a:lnSpc>
                        <a:spcBef>
                          <a:spcPts val="600"/>
                        </a:spcBef>
                        <a:spcAft>
                          <a:spcPts val="600"/>
                        </a:spcAft>
                      </a:pPr>
                      <a:r>
                        <a:rPr lang="en-GB" sz="1200">
                          <a:solidFill>
                            <a:schemeClr val="tx1"/>
                          </a:solidFill>
                          <a:effectLst/>
                        </a:rPr>
                        <a:t>5</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a:lnSpc>
                          <a:spcPct val="115000"/>
                        </a:lnSpc>
                        <a:spcAft>
                          <a:spcPts val="0"/>
                        </a:spcAft>
                      </a:pPr>
                      <a:r>
                        <a:rPr lang="en-US" sz="1200" dirty="0">
                          <a:solidFill>
                            <a:schemeClr val="tx1"/>
                          </a:solidFill>
                          <a:effectLst/>
                        </a:rPr>
                        <a:t>BSc in Mathematics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nchor="ctr"/>
                </a:tc>
                <a:tc>
                  <a:txBody>
                    <a:bodyPr/>
                    <a:lstStyle/>
                    <a:p>
                      <a:pPr>
                        <a:lnSpc>
                          <a:spcPct val="115000"/>
                        </a:lnSpc>
                        <a:spcBef>
                          <a:spcPts val="600"/>
                        </a:spcBef>
                        <a:spcAft>
                          <a:spcPts val="0"/>
                        </a:spcAft>
                      </a:pPr>
                      <a:r>
                        <a:rPr lang="en-US" sz="1200">
                          <a:solidFill>
                            <a:schemeClr val="tx1"/>
                          </a:solidFill>
                          <a:effectLst/>
                        </a:rPr>
                        <a:t>Class XII pass science students with a minimum of 55% in Mathematics and 45% in Chemistry and Physics.</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tc>
                <a:tc>
                  <a:txBody>
                    <a:bodyPr/>
                    <a:lstStyle/>
                    <a:p>
                      <a:pPr algn="r">
                        <a:lnSpc>
                          <a:spcPct val="115000"/>
                        </a:lnSpc>
                        <a:spcBef>
                          <a:spcPts val="600"/>
                        </a:spcBef>
                        <a:spcAft>
                          <a:spcPts val="0"/>
                        </a:spcAft>
                      </a:pPr>
                      <a:r>
                        <a:rPr lang="en-GB" sz="1200">
                          <a:solidFill>
                            <a:schemeClr val="tx1"/>
                          </a:solidFill>
                          <a:effectLst/>
                        </a:rPr>
                        <a:t>Mathematics – 5 </a:t>
                      </a:r>
                    </a:p>
                    <a:p>
                      <a:pPr algn="r">
                        <a:lnSpc>
                          <a:spcPct val="115000"/>
                        </a:lnSpc>
                        <a:spcBef>
                          <a:spcPts val="300"/>
                        </a:spcBef>
                        <a:spcAft>
                          <a:spcPts val="0"/>
                        </a:spcAft>
                      </a:pPr>
                      <a:r>
                        <a:rPr lang="en-GB" sz="1200">
                          <a:solidFill>
                            <a:schemeClr val="tx1"/>
                          </a:solidFill>
                          <a:effectLst/>
                        </a:rPr>
                        <a:t>Physics – 4 </a:t>
                      </a:r>
                    </a:p>
                    <a:p>
                      <a:pPr algn="r">
                        <a:lnSpc>
                          <a:spcPct val="115000"/>
                        </a:lnSpc>
                        <a:spcBef>
                          <a:spcPts val="300"/>
                        </a:spcBef>
                        <a:spcAft>
                          <a:spcPts val="0"/>
                        </a:spcAft>
                      </a:pPr>
                      <a:r>
                        <a:rPr lang="en-GB" sz="1200">
                          <a:solidFill>
                            <a:schemeClr val="tx1"/>
                          </a:solidFill>
                          <a:effectLst/>
                        </a:rPr>
                        <a:t>Chemistry – 3</a:t>
                      </a:r>
                    </a:p>
                    <a:p>
                      <a:pPr algn="r">
                        <a:lnSpc>
                          <a:spcPct val="115000"/>
                        </a:lnSpc>
                        <a:spcBef>
                          <a:spcPts val="300"/>
                        </a:spcBef>
                        <a:spcAft>
                          <a:spcPts val="0"/>
                        </a:spcAft>
                      </a:pPr>
                      <a:r>
                        <a:rPr lang="en-GB" sz="1200">
                          <a:solidFill>
                            <a:schemeClr val="tx1"/>
                          </a:solidFill>
                          <a:effectLst/>
                        </a:rPr>
                        <a:t>English – 2</a:t>
                      </a:r>
                    </a:p>
                    <a:p>
                      <a:pPr algn="r">
                        <a:lnSpc>
                          <a:spcPct val="115000"/>
                        </a:lnSpc>
                        <a:spcAft>
                          <a:spcPts val="0"/>
                        </a:spcAft>
                      </a:pPr>
                      <a:r>
                        <a:rPr lang="en-GB" sz="1200">
                          <a:solidFill>
                            <a:schemeClr val="tx1"/>
                          </a:solidFill>
                          <a:effectLst/>
                        </a:rPr>
                        <a:t>1 other subject – 1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nchor="ctr"/>
                </a:tc>
                <a:tc>
                  <a:txBody>
                    <a:bodyPr/>
                    <a:lstStyle/>
                    <a:p>
                      <a:pPr algn="ctr">
                        <a:lnSpc>
                          <a:spcPct val="115000"/>
                        </a:lnSpc>
                        <a:spcAft>
                          <a:spcPts val="0"/>
                        </a:spcAft>
                      </a:pPr>
                      <a:r>
                        <a:rPr lang="en-US" sz="1200">
                          <a:solidFill>
                            <a:schemeClr val="tx1"/>
                          </a:solidFill>
                          <a:effectLst/>
                        </a:rPr>
                        <a:t>30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nchor="ctr"/>
                </a:tc>
                <a:tc>
                  <a:txBody>
                    <a:bodyPr/>
                    <a:lstStyle/>
                    <a:p>
                      <a:pPr algn="ctr">
                        <a:lnSpc>
                          <a:spcPct val="115000"/>
                        </a:lnSpc>
                        <a:spcAft>
                          <a:spcPts val="0"/>
                        </a:spcAft>
                      </a:pPr>
                      <a:r>
                        <a:rPr lang="en-US" sz="1200" dirty="0">
                          <a:solidFill>
                            <a:schemeClr val="tx1"/>
                          </a:solidFill>
                          <a:effectLst/>
                        </a:rPr>
                        <a:t>0</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33951" marR="33951" marT="0" marB="0" anchor="ctr"/>
                </a:tc>
                <a:extLst>
                  <a:ext uri="{0D108BD9-81ED-4DB2-BD59-A6C34878D82A}">
                    <a16:rowId xmlns:a16="http://schemas.microsoft.com/office/drawing/2014/main" xmlns="" val="3262715274"/>
                  </a:ext>
                </a:extLst>
              </a:tr>
            </a:tbl>
          </a:graphicData>
        </a:graphic>
      </p:graphicFrame>
      <p:pic>
        <p:nvPicPr>
          <p:cNvPr id="1026" name="Picture 2" descr="Sherubtse College"/>
          <p:cNvPicPr>
            <a:picLocks noChangeAspect="1" noChangeArrowheads="1"/>
          </p:cNvPicPr>
          <p:nvPr/>
        </p:nvPicPr>
        <p:blipFill rotWithShape="1">
          <a:blip r:embed="rId5">
            <a:extLst>
              <a:ext uri="{28A0092B-C50C-407E-A947-70E740481C1C}">
                <a14:useLocalDpi xmlns:a14="http://schemas.microsoft.com/office/drawing/2010/main" val="0"/>
              </a:ext>
            </a:extLst>
          </a:blip>
          <a:srcRect r="82127" b="-3135"/>
          <a:stretch/>
        </p:blipFill>
        <p:spPr bwMode="auto">
          <a:xfrm>
            <a:off x="-1" y="-17473"/>
            <a:ext cx="706319" cy="83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6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5555242"/>
              </p:ext>
            </p:extLst>
          </p:nvPr>
        </p:nvGraphicFramePr>
        <p:xfrm>
          <a:off x="2" y="0"/>
          <a:ext cx="12191998" cy="6858000"/>
        </p:xfrm>
        <a:graphic>
          <a:graphicData uri="http://schemas.openxmlformats.org/drawingml/2006/table">
            <a:tbl>
              <a:tblPr firstRow="1" firstCol="1" bandRow="1">
                <a:tableStyleId>{5C22544A-7EE6-4342-B048-85BDC9FD1C3A}</a:tableStyleId>
              </a:tblPr>
              <a:tblGrid>
                <a:gridCol w="789964">
                  <a:extLst>
                    <a:ext uri="{9D8B030D-6E8A-4147-A177-3AD203B41FA5}">
                      <a16:colId xmlns:a16="http://schemas.microsoft.com/office/drawing/2014/main" xmlns="" val="3161321597"/>
                    </a:ext>
                  </a:extLst>
                </a:gridCol>
                <a:gridCol w="2122191">
                  <a:extLst>
                    <a:ext uri="{9D8B030D-6E8A-4147-A177-3AD203B41FA5}">
                      <a16:colId xmlns:a16="http://schemas.microsoft.com/office/drawing/2014/main" xmlns="" val="3966141186"/>
                    </a:ext>
                  </a:extLst>
                </a:gridCol>
                <a:gridCol w="3112993">
                  <a:extLst>
                    <a:ext uri="{9D8B030D-6E8A-4147-A177-3AD203B41FA5}">
                      <a16:colId xmlns:a16="http://schemas.microsoft.com/office/drawing/2014/main" xmlns="" val="3563242813"/>
                    </a:ext>
                  </a:extLst>
                </a:gridCol>
                <a:gridCol w="2551762">
                  <a:extLst>
                    <a:ext uri="{9D8B030D-6E8A-4147-A177-3AD203B41FA5}">
                      <a16:colId xmlns:a16="http://schemas.microsoft.com/office/drawing/2014/main" xmlns="" val="3231655432"/>
                    </a:ext>
                  </a:extLst>
                </a:gridCol>
                <a:gridCol w="1807544">
                  <a:extLst>
                    <a:ext uri="{9D8B030D-6E8A-4147-A177-3AD203B41FA5}">
                      <a16:colId xmlns:a16="http://schemas.microsoft.com/office/drawing/2014/main" xmlns="" val="1987271937"/>
                    </a:ext>
                  </a:extLst>
                </a:gridCol>
                <a:gridCol w="1807544">
                  <a:extLst>
                    <a:ext uri="{9D8B030D-6E8A-4147-A177-3AD203B41FA5}">
                      <a16:colId xmlns:a16="http://schemas.microsoft.com/office/drawing/2014/main" xmlns="" val="3525729139"/>
                    </a:ext>
                  </a:extLst>
                </a:gridCol>
              </a:tblGrid>
              <a:tr h="1435797">
                <a:tc>
                  <a:txBody>
                    <a:bodyPr/>
                    <a:lstStyle/>
                    <a:p>
                      <a:pPr marL="457200" marR="274320">
                        <a:lnSpc>
                          <a:spcPct val="115000"/>
                        </a:lnSpc>
                        <a:spcBef>
                          <a:spcPts val="600"/>
                        </a:spcBef>
                        <a:spcAft>
                          <a:spcPts val="600"/>
                        </a:spcAft>
                      </a:pPr>
                      <a:r>
                        <a:rPr lang="en-GB" sz="1200" dirty="0">
                          <a:solidFill>
                            <a:schemeClr val="tx1"/>
                          </a:solidFill>
                          <a:effectLst/>
                        </a:rPr>
                        <a:t>6</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solidFill>
                      <a:schemeClr val="accent1">
                        <a:alpha val="75000"/>
                      </a:schemeClr>
                    </a:solidFill>
                  </a:tcPr>
                </a:tc>
                <a:tc>
                  <a:txBody>
                    <a:bodyPr/>
                    <a:lstStyle/>
                    <a:p>
                      <a:pPr>
                        <a:lnSpc>
                          <a:spcPct val="115000"/>
                        </a:lnSpc>
                        <a:spcAft>
                          <a:spcPts val="0"/>
                        </a:spcAft>
                      </a:pPr>
                      <a:r>
                        <a:rPr lang="en-US" sz="1200" dirty="0">
                          <a:solidFill>
                            <a:schemeClr val="tx1"/>
                          </a:solidFill>
                          <a:effectLst/>
                        </a:rPr>
                        <a:t>BSc in Chemistry</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tc>
                  <a:txBody>
                    <a:bodyPr/>
                    <a:lstStyle/>
                    <a:p>
                      <a:pPr>
                        <a:lnSpc>
                          <a:spcPct val="115000"/>
                        </a:lnSpc>
                        <a:spcBef>
                          <a:spcPts val="600"/>
                        </a:spcBef>
                        <a:spcAft>
                          <a:spcPts val="0"/>
                        </a:spcAft>
                      </a:pPr>
                      <a:r>
                        <a:rPr lang="en-US" sz="1200">
                          <a:solidFill>
                            <a:schemeClr val="tx1"/>
                          </a:solidFill>
                          <a:effectLst/>
                        </a:rPr>
                        <a:t>Class XII pass science students with a minimum of 55% in Chemistry and 45% in Physics and Maths.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solidFill>
                      <a:schemeClr val="accent1">
                        <a:alpha val="75000"/>
                      </a:schemeClr>
                    </a:solidFill>
                  </a:tcPr>
                </a:tc>
                <a:tc>
                  <a:txBody>
                    <a:bodyPr/>
                    <a:lstStyle/>
                    <a:p>
                      <a:pPr algn="r">
                        <a:lnSpc>
                          <a:spcPct val="115000"/>
                        </a:lnSpc>
                        <a:spcBef>
                          <a:spcPts val="600"/>
                        </a:spcBef>
                        <a:spcAft>
                          <a:spcPts val="0"/>
                        </a:spcAft>
                      </a:pPr>
                      <a:r>
                        <a:rPr lang="en-GB" sz="1200">
                          <a:solidFill>
                            <a:schemeClr val="tx1"/>
                          </a:solidFill>
                          <a:effectLst/>
                        </a:rPr>
                        <a:t>Chemistry – 5 </a:t>
                      </a:r>
                    </a:p>
                    <a:p>
                      <a:pPr algn="r">
                        <a:lnSpc>
                          <a:spcPct val="115000"/>
                        </a:lnSpc>
                        <a:spcBef>
                          <a:spcPts val="300"/>
                        </a:spcBef>
                        <a:spcAft>
                          <a:spcPts val="0"/>
                        </a:spcAft>
                      </a:pPr>
                      <a:r>
                        <a:rPr lang="en-GB" sz="1200">
                          <a:solidFill>
                            <a:schemeClr val="tx1"/>
                          </a:solidFill>
                          <a:effectLst/>
                        </a:rPr>
                        <a:t>Physics – 4</a:t>
                      </a:r>
                    </a:p>
                    <a:p>
                      <a:pPr algn="r">
                        <a:lnSpc>
                          <a:spcPct val="115000"/>
                        </a:lnSpc>
                        <a:spcBef>
                          <a:spcPts val="300"/>
                        </a:spcBef>
                        <a:spcAft>
                          <a:spcPts val="0"/>
                        </a:spcAft>
                      </a:pPr>
                      <a:r>
                        <a:rPr lang="en-GB" sz="1200">
                          <a:solidFill>
                            <a:schemeClr val="tx1"/>
                          </a:solidFill>
                          <a:effectLst/>
                        </a:rPr>
                        <a:t>Mathematics – 3 </a:t>
                      </a:r>
                    </a:p>
                    <a:p>
                      <a:pPr algn="r">
                        <a:lnSpc>
                          <a:spcPct val="115000"/>
                        </a:lnSpc>
                        <a:spcBef>
                          <a:spcPts val="300"/>
                        </a:spcBef>
                        <a:spcAft>
                          <a:spcPts val="0"/>
                        </a:spcAft>
                      </a:pPr>
                      <a:r>
                        <a:rPr lang="en-GB" sz="1200">
                          <a:solidFill>
                            <a:schemeClr val="tx1"/>
                          </a:solidFill>
                          <a:effectLst/>
                        </a:rPr>
                        <a:t>English – 2</a:t>
                      </a:r>
                    </a:p>
                    <a:p>
                      <a:pPr algn="r">
                        <a:lnSpc>
                          <a:spcPct val="115000"/>
                        </a:lnSpc>
                        <a:spcAft>
                          <a:spcPts val="0"/>
                        </a:spcAft>
                      </a:pPr>
                      <a:r>
                        <a:rPr lang="en-GB" sz="1200">
                          <a:solidFill>
                            <a:schemeClr val="tx1"/>
                          </a:solidFill>
                          <a:effectLst/>
                        </a:rPr>
                        <a:t>1 other subject – 1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tc>
                  <a:txBody>
                    <a:bodyPr/>
                    <a:lstStyle/>
                    <a:p>
                      <a:pPr algn="ctr">
                        <a:lnSpc>
                          <a:spcPct val="115000"/>
                        </a:lnSpc>
                        <a:spcAft>
                          <a:spcPts val="0"/>
                        </a:spcAft>
                      </a:pPr>
                      <a:r>
                        <a:rPr lang="en-US" sz="1200">
                          <a:solidFill>
                            <a:schemeClr val="tx1"/>
                          </a:solidFill>
                          <a:effectLst/>
                        </a:rPr>
                        <a:t>30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tc>
                  <a:txBody>
                    <a:bodyPr/>
                    <a:lstStyle/>
                    <a:p>
                      <a:pPr algn="ctr">
                        <a:lnSpc>
                          <a:spcPct val="115000"/>
                        </a:lnSpc>
                        <a:spcAft>
                          <a:spcPts val="0"/>
                        </a:spcAft>
                      </a:pPr>
                      <a:r>
                        <a:rPr lang="en-US"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extLst>
                  <a:ext uri="{0D108BD9-81ED-4DB2-BD59-A6C34878D82A}">
                    <a16:rowId xmlns:a16="http://schemas.microsoft.com/office/drawing/2014/main" xmlns="" val="1962970887"/>
                  </a:ext>
                </a:extLst>
              </a:tr>
              <a:tr h="1435797">
                <a:tc>
                  <a:txBody>
                    <a:bodyPr/>
                    <a:lstStyle/>
                    <a:p>
                      <a:pPr marL="457200" marR="274320">
                        <a:lnSpc>
                          <a:spcPct val="115000"/>
                        </a:lnSpc>
                        <a:spcBef>
                          <a:spcPts val="600"/>
                        </a:spcBef>
                        <a:spcAft>
                          <a:spcPts val="600"/>
                        </a:spcAft>
                      </a:pPr>
                      <a:r>
                        <a:rPr lang="en-GB" sz="1200">
                          <a:solidFill>
                            <a:schemeClr val="tx1"/>
                          </a:solidFill>
                          <a:effectLst/>
                        </a:rPr>
                        <a:t>7</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solidFill>
                      <a:schemeClr val="accent1">
                        <a:alpha val="75000"/>
                      </a:schemeClr>
                    </a:solidFill>
                  </a:tcPr>
                </a:tc>
                <a:tc>
                  <a:txBody>
                    <a:bodyPr/>
                    <a:lstStyle/>
                    <a:p>
                      <a:pPr>
                        <a:lnSpc>
                          <a:spcPct val="115000"/>
                        </a:lnSpc>
                        <a:spcAft>
                          <a:spcPts val="0"/>
                        </a:spcAft>
                      </a:pPr>
                      <a:r>
                        <a:rPr lang="en-US" sz="1200" dirty="0">
                          <a:solidFill>
                            <a:schemeClr val="tx1"/>
                          </a:solidFill>
                          <a:effectLst/>
                        </a:rPr>
                        <a:t>BSc in Physics</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tc>
                  <a:txBody>
                    <a:bodyPr/>
                    <a:lstStyle/>
                    <a:p>
                      <a:pPr>
                        <a:lnSpc>
                          <a:spcPct val="115000"/>
                        </a:lnSpc>
                        <a:spcAft>
                          <a:spcPts val="0"/>
                        </a:spcAft>
                      </a:pPr>
                      <a:r>
                        <a:rPr lang="en-US" sz="1200" dirty="0">
                          <a:solidFill>
                            <a:schemeClr val="tx1"/>
                          </a:solidFill>
                          <a:effectLst/>
                        </a:rPr>
                        <a:t>Class XII pass Science students with a minimum of 55% in Physics, 45% in Mathematics and Chemistry. </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tc>
                  <a:txBody>
                    <a:bodyPr/>
                    <a:lstStyle/>
                    <a:p>
                      <a:pPr algn="r">
                        <a:lnSpc>
                          <a:spcPct val="115000"/>
                        </a:lnSpc>
                        <a:spcBef>
                          <a:spcPts val="600"/>
                        </a:spcBef>
                        <a:spcAft>
                          <a:spcPts val="0"/>
                        </a:spcAft>
                      </a:pPr>
                      <a:r>
                        <a:rPr lang="en-GB" sz="1200">
                          <a:solidFill>
                            <a:schemeClr val="tx1"/>
                          </a:solidFill>
                          <a:effectLst/>
                        </a:rPr>
                        <a:t>Physics – 5 </a:t>
                      </a:r>
                    </a:p>
                    <a:p>
                      <a:pPr algn="r">
                        <a:lnSpc>
                          <a:spcPct val="115000"/>
                        </a:lnSpc>
                        <a:spcBef>
                          <a:spcPts val="300"/>
                        </a:spcBef>
                        <a:spcAft>
                          <a:spcPts val="0"/>
                        </a:spcAft>
                      </a:pPr>
                      <a:r>
                        <a:rPr lang="en-GB" sz="1200">
                          <a:solidFill>
                            <a:schemeClr val="tx1"/>
                          </a:solidFill>
                          <a:effectLst/>
                        </a:rPr>
                        <a:t>Mathematics – 4</a:t>
                      </a:r>
                    </a:p>
                    <a:p>
                      <a:pPr algn="r">
                        <a:lnSpc>
                          <a:spcPct val="115000"/>
                        </a:lnSpc>
                        <a:spcBef>
                          <a:spcPts val="300"/>
                        </a:spcBef>
                        <a:spcAft>
                          <a:spcPts val="0"/>
                        </a:spcAft>
                      </a:pPr>
                      <a:r>
                        <a:rPr lang="en-GB" sz="1200">
                          <a:solidFill>
                            <a:schemeClr val="tx1"/>
                          </a:solidFill>
                          <a:effectLst/>
                        </a:rPr>
                        <a:t>Chemistry – 3 </a:t>
                      </a:r>
                    </a:p>
                    <a:p>
                      <a:pPr algn="r">
                        <a:lnSpc>
                          <a:spcPct val="115000"/>
                        </a:lnSpc>
                        <a:spcBef>
                          <a:spcPts val="300"/>
                        </a:spcBef>
                        <a:spcAft>
                          <a:spcPts val="0"/>
                        </a:spcAft>
                      </a:pPr>
                      <a:r>
                        <a:rPr lang="en-GB" sz="1200">
                          <a:solidFill>
                            <a:schemeClr val="tx1"/>
                          </a:solidFill>
                          <a:effectLst/>
                        </a:rPr>
                        <a:t>English – 2</a:t>
                      </a:r>
                    </a:p>
                    <a:p>
                      <a:pPr algn="ctr">
                        <a:lnSpc>
                          <a:spcPct val="115000"/>
                        </a:lnSpc>
                        <a:spcAft>
                          <a:spcPts val="0"/>
                        </a:spcAft>
                      </a:pPr>
                      <a:r>
                        <a:rPr lang="en-GB" sz="1200">
                          <a:solidFill>
                            <a:schemeClr val="tx1"/>
                          </a:solidFill>
                          <a:effectLst/>
                        </a:rPr>
                        <a:t>1 other subject – 1   </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tc>
                  <a:txBody>
                    <a:bodyPr/>
                    <a:lstStyle/>
                    <a:p>
                      <a:pPr algn="ctr">
                        <a:lnSpc>
                          <a:spcPct val="115000"/>
                        </a:lnSpc>
                        <a:spcAft>
                          <a:spcPts val="0"/>
                        </a:spcAft>
                      </a:pPr>
                      <a:r>
                        <a:rPr lang="en-US" sz="1200">
                          <a:solidFill>
                            <a:schemeClr val="tx1"/>
                          </a:solidFill>
                          <a:effectLst/>
                        </a:rPr>
                        <a:t>30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tc>
                  <a:txBody>
                    <a:bodyPr/>
                    <a:lstStyle/>
                    <a:p>
                      <a:pPr algn="ctr">
                        <a:lnSpc>
                          <a:spcPct val="115000"/>
                        </a:lnSpc>
                        <a:spcAft>
                          <a:spcPts val="0"/>
                        </a:spcAft>
                      </a:pPr>
                      <a:r>
                        <a:rPr lang="en-US"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extLst>
                  <a:ext uri="{0D108BD9-81ED-4DB2-BD59-A6C34878D82A}">
                    <a16:rowId xmlns:a16="http://schemas.microsoft.com/office/drawing/2014/main" xmlns="" val="967724167"/>
                  </a:ext>
                </a:extLst>
              </a:tr>
              <a:tr h="372415">
                <a:tc gridSpan="4">
                  <a:txBody>
                    <a:bodyPr/>
                    <a:lstStyle/>
                    <a:p>
                      <a:pPr>
                        <a:lnSpc>
                          <a:spcPct val="115000"/>
                        </a:lnSpc>
                        <a:spcBef>
                          <a:spcPts val="600"/>
                        </a:spcBef>
                        <a:spcAft>
                          <a:spcPts val="0"/>
                        </a:spcAft>
                      </a:pPr>
                      <a:r>
                        <a:rPr lang="en-US" sz="1200" dirty="0">
                          <a:solidFill>
                            <a:schemeClr val="tx1"/>
                          </a:solidFill>
                          <a:effectLst/>
                        </a:rPr>
                        <a:t>Reporting date for 1</a:t>
                      </a:r>
                      <a:r>
                        <a:rPr lang="en-US" sz="1200" baseline="30000" dirty="0">
                          <a:solidFill>
                            <a:schemeClr val="tx1"/>
                          </a:solidFill>
                          <a:effectLst/>
                        </a:rPr>
                        <a:t>st</a:t>
                      </a:r>
                      <a:r>
                        <a:rPr lang="en-US" sz="1200" dirty="0">
                          <a:solidFill>
                            <a:schemeClr val="tx1"/>
                          </a:solidFill>
                          <a:effectLst/>
                        </a:rPr>
                        <a:t> year students: Please visit College website(www.sherubtse.edu.bt)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solidFill>
                      <a:schemeClr val="accent1">
                        <a:alpha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Bef>
                          <a:spcPts val="600"/>
                        </a:spcBef>
                        <a:spcAft>
                          <a:spcPts val="0"/>
                        </a:spcAft>
                      </a:pPr>
                      <a:r>
                        <a:rPr lang="en-US" sz="1200">
                          <a:solidFill>
                            <a:schemeClr val="tx1"/>
                          </a:solidFill>
                          <a:effectLst/>
                        </a:rPr>
                        <a:t>220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tc>
                  <a:txBody>
                    <a:bodyPr/>
                    <a:lstStyle/>
                    <a:p>
                      <a:pPr algn="ctr">
                        <a:lnSpc>
                          <a:spcPct val="115000"/>
                        </a:lnSpc>
                        <a:spcBef>
                          <a:spcPts val="600"/>
                        </a:spcBef>
                        <a:spcAft>
                          <a:spcPts val="0"/>
                        </a:spcAft>
                      </a:pPr>
                      <a:r>
                        <a:rPr lang="en-US" sz="1200">
                          <a:solidFill>
                            <a:schemeClr val="tx1"/>
                          </a:solidFill>
                          <a:effectLst/>
                        </a:rPr>
                        <a:t>0</a:t>
                      </a:r>
                      <a:endParaRPr lang="en-GB" sz="120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nchor="ctr">
                    <a:solidFill>
                      <a:schemeClr val="accent1">
                        <a:alpha val="75000"/>
                      </a:schemeClr>
                    </a:solidFill>
                  </a:tcPr>
                </a:tc>
                <a:extLst>
                  <a:ext uri="{0D108BD9-81ED-4DB2-BD59-A6C34878D82A}">
                    <a16:rowId xmlns:a16="http://schemas.microsoft.com/office/drawing/2014/main" xmlns="" val="326079229"/>
                  </a:ext>
                </a:extLst>
              </a:tr>
              <a:tr h="3613991">
                <a:tc gridSpan="6">
                  <a:txBody>
                    <a:bodyPr/>
                    <a:lstStyle/>
                    <a:p>
                      <a:pPr algn="just">
                        <a:lnSpc>
                          <a:spcPct val="115000"/>
                        </a:lnSpc>
                        <a:spcBef>
                          <a:spcPts val="600"/>
                        </a:spcBef>
                        <a:spcAft>
                          <a:spcPts val="0"/>
                        </a:spcAft>
                      </a:pPr>
                      <a:r>
                        <a:rPr lang="en-US" sz="1200" dirty="0">
                          <a:solidFill>
                            <a:schemeClr val="tx1"/>
                          </a:solidFill>
                          <a:effectLst/>
                        </a:rPr>
                        <a:t>Special Scholarship in Leadership for 6 students. </a:t>
                      </a:r>
                      <a:endParaRPr lang="en-GB" sz="1200" dirty="0">
                        <a:solidFill>
                          <a:schemeClr val="tx1"/>
                        </a:solidFill>
                        <a:effectLst/>
                      </a:endParaRPr>
                    </a:p>
                    <a:p>
                      <a:pPr algn="just">
                        <a:lnSpc>
                          <a:spcPct val="115000"/>
                        </a:lnSpc>
                        <a:spcBef>
                          <a:spcPts val="600"/>
                        </a:spcBef>
                        <a:spcAft>
                          <a:spcPts val="0"/>
                        </a:spcAft>
                      </a:pPr>
                      <a:r>
                        <a:rPr lang="en-US" sz="1200" dirty="0">
                          <a:solidFill>
                            <a:schemeClr val="tx1"/>
                          </a:solidFill>
                          <a:effectLst/>
                        </a:rPr>
                        <a:t>This scholarship will be considered for applicants for the BSc in Life Science, BSc in Mathematics, BSc in Chemistry, and BSc in Physics </a:t>
                      </a:r>
                      <a:r>
                        <a:rPr lang="en-US" sz="1200" dirty="0" err="1">
                          <a:solidFill>
                            <a:schemeClr val="tx1"/>
                          </a:solidFill>
                          <a:effectLst/>
                        </a:rPr>
                        <a:t>programmes</a:t>
                      </a:r>
                      <a:r>
                        <a:rPr lang="en-US" sz="1200" dirty="0">
                          <a:solidFill>
                            <a:schemeClr val="tx1"/>
                          </a:solidFill>
                          <a:effectLst/>
                        </a:rPr>
                        <a:t> only.  </a:t>
                      </a:r>
                      <a:endParaRPr lang="en-GB" sz="1200" dirty="0">
                        <a:solidFill>
                          <a:schemeClr val="tx1"/>
                        </a:solidFill>
                        <a:effectLst/>
                      </a:endParaRPr>
                    </a:p>
                    <a:p>
                      <a:pPr algn="just">
                        <a:lnSpc>
                          <a:spcPct val="115000"/>
                        </a:lnSpc>
                        <a:spcBef>
                          <a:spcPts val="600"/>
                        </a:spcBef>
                        <a:spcAft>
                          <a:spcPts val="0"/>
                        </a:spcAft>
                      </a:pPr>
                      <a:r>
                        <a:rPr lang="en-US" sz="1200" dirty="0">
                          <a:solidFill>
                            <a:schemeClr val="tx1"/>
                          </a:solidFill>
                          <a:effectLst/>
                        </a:rPr>
                        <a:t>Aspiring candidates must fulfil the following criteria:</a:t>
                      </a:r>
                      <a:endParaRPr lang="en-GB" sz="1200" dirty="0">
                        <a:solidFill>
                          <a:schemeClr val="tx1"/>
                        </a:solidFill>
                        <a:effectLst/>
                      </a:endParaRPr>
                    </a:p>
                    <a:p>
                      <a:pPr marL="342900" lvl="0" indent="-342900" algn="just">
                        <a:lnSpc>
                          <a:spcPct val="115000"/>
                        </a:lnSpc>
                        <a:spcBef>
                          <a:spcPts val="600"/>
                        </a:spcBef>
                        <a:spcAft>
                          <a:spcPts val="0"/>
                        </a:spcAft>
                        <a:tabLst>
                          <a:tab pos="457200" algn="l"/>
                        </a:tabLst>
                      </a:pPr>
                      <a:r>
                        <a:rPr lang="en-US" sz="1200" dirty="0">
                          <a:solidFill>
                            <a:schemeClr val="tx1"/>
                          </a:solidFill>
                          <a:effectLst/>
                        </a:rPr>
                        <a:t>Be a regular student in 2022</a:t>
                      </a:r>
                      <a:endParaRPr lang="en-GB" sz="1200" dirty="0">
                        <a:solidFill>
                          <a:schemeClr val="tx1"/>
                        </a:solidFill>
                        <a:effectLst/>
                      </a:endParaRPr>
                    </a:p>
                    <a:p>
                      <a:pPr marL="342900" lvl="0" indent="-342900">
                        <a:lnSpc>
                          <a:spcPct val="115000"/>
                        </a:lnSpc>
                        <a:spcBef>
                          <a:spcPts val="600"/>
                        </a:spcBef>
                        <a:spcAft>
                          <a:spcPts val="0"/>
                        </a:spcAft>
                        <a:tabLst>
                          <a:tab pos="457200" algn="l"/>
                        </a:tabLst>
                      </a:pPr>
                      <a:r>
                        <a:rPr lang="en-US" sz="1200" dirty="0" smtClean="0">
                          <a:solidFill>
                            <a:schemeClr val="tx1"/>
                          </a:solidFill>
                          <a:effectLst/>
                        </a:rPr>
                        <a:t>Should have </a:t>
                      </a:r>
                      <a:r>
                        <a:rPr lang="en-US" sz="1200" dirty="0">
                          <a:solidFill>
                            <a:schemeClr val="tx1"/>
                          </a:solidFill>
                          <a:effectLst/>
                        </a:rPr>
                        <a:t>served as the School Captain in the academic year 2022</a:t>
                      </a:r>
                      <a:endParaRPr lang="en-GB" sz="1200" dirty="0">
                        <a:solidFill>
                          <a:schemeClr val="tx1"/>
                        </a:solidFill>
                        <a:effectLst/>
                      </a:endParaRPr>
                    </a:p>
                    <a:p>
                      <a:pPr marL="342900" lvl="0" indent="-342900">
                        <a:lnSpc>
                          <a:spcPct val="115000"/>
                        </a:lnSpc>
                        <a:spcBef>
                          <a:spcPts val="600"/>
                        </a:spcBef>
                        <a:spcAft>
                          <a:spcPts val="0"/>
                        </a:spcAft>
                        <a:tabLst>
                          <a:tab pos="457200" algn="l"/>
                        </a:tabLst>
                      </a:pPr>
                      <a:r>
                        <a:rPr lang="en-US" sz="1200" dirty="0">
                          <a:solidFill>
                            <a:schemeClr val="tx1"/>
                          </a:solidFill>
                          <a:effectLst/>
                        </a:rPr>
                        <a:t>Meet the minimum criteria for the programme that they would be enrolling in at </a:t>
                      </a:r>
                      <a:r>
                        <a:rPr lang="en-US" sz="1200" dirty="0" err="1">
                          <a:solidFill>
                            <a:schemeClr val="tx1"/>
                          </a:solidFill>
                          <a:effectLst/>
                        </a:rPr>
                        <a:t>Sherubtse</a:t>
                      </a:r>
                      <a:r>
                        <a:rPr lang="en-US" sz="1200" dirty="0">
                          <a:solidFill>
                            <a:schemeClr val="tx1"/>
                          </a:solidFill>
                          <a:effectLst/>
                        </a:rPr>
                        <a:t> College</a:t>
                      </a:r>
                      <a:endParaRPr lang="en-GB" sz="1200" dirty="0">
                        <a:solidFill>
                          <a:schemeClr val="tx1"/>
                        </a:solidFill>
                        <a:effectLst/>
                      </a:endParaRPr>
                    </a:p>
                    <a:p>
                      <a:pPr marL="342900" lvl="0" indent="-342900">
                        <a:lnSpc>
                          <a:spcPct val="115000"/>
                        </a:lnSpc>
                        <a:spcBef>
                          <a:spcPts val="600"/>
                        </a:spcBef>
                        <a:spcAft>
                          <a:spcPts val="0"/>
                        </a:spcAft>
                        <a:tabLst>
                          <a:tab pos="457200" algn="l"/>
                        </a:tabLst>
                      </a:pPr>
                      <a:r>
                        <a:rPr lang="en-US" sz="1200" dirty="0">
                          <a:solidFill>
                            <a:schemeClr val="tx1"/>
                          </a:solidFill>
                          <a:effectLst/>
                        </a:rPr>
                        <a:t>Merit ranking will be based on aggregate of four subjects (English plus three best subjects)</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Candidates who meet the above criteria should apply through email at sonamchoden.sherubtse@rub.edu.bt on or before 5</a:t>
                      </a:r>
                      <a:r>
                        <a:rPr lang="en-US" sz="1200" baseline="30000" dirty="0">
                          <a:solidFill>
                            <a:schemeClr val="tx1"/>
                          </a:solidFill>
                          <a:effectLst/>
                        </a:rPr>
                        <a:t>th</a:t>
                      </a:r>
                      <a:r>
                        <a:rPr lang="en-US" sz="1200" dirty="0">
                          <a:solidFill>
                            <a:schemeClr val="tx1"/>
                          </a:solidFill>
                          <a:effectLst/>
                        </a:rPr>
                        <a:t> May 2023.</a:t>
                      </a:r>
                      <a:endParaRPr lang="en-GB" sz="1200" dirty="0">
                        <a:solidFill>
                          <a:schemeClr val="tx1"/>
                        </a:solidFill>
                        <a:effectLst/>
                      </a:endParaRPr>
                    </a:p>
                    <a:p>
                      <a:pPr>
                        <a:lnSpc>
                          <a:spcPct val="115000"/>
                        </a:lnSpc>
                        <a:spcBef>
                          <a:spcPts val="600"/>
                        </a:spcBef>
                        <a:spcAft>
                          <a:spcPts val="0"/>
                        </a:spcAft>
                      </a:pPr>
                      <a:r>
                        <a:rPr lang="en-US" sz="1200" dirty="0">
                          <a:solidFill>
                            <a:schemeClr val="tx1"/>
                          </a:solidFill>
                          <a:effectLst/>
                        </a:rPr>
                        <a:t>(Download application form from </a:t>
                      </a:r>
                      <a:r>
                        <a:rPr lang="en-US" sz="1200" dirty="0" err="1">
                          <a:solidFill>
                            <a:schemeClr val="tx1"/>
                          </a:solidFill>
                          <a:effectLst/>
                        </a:rPr>
                        <a:t>Sherubtse</a:t>
                      </a:r>
                      <a:r>
                        <a:rPr lang="en-US" sz="1200" dirty="0">
                          <a:solidFill>
                            <a:schemeClr val="tx1"/>
                          </a:solidFill>
                          <a:effectLst/>
                        </a:rPr>
                        <a:t> College website: www.sherubtse.edu.bt). Your application will be acknowledged by an email. If the acknowledgement is not received by 9</a:t>
                      </a:r>
                      <a:r>
                        <a:rPr lang="en-US" sz="1200" baseline="30000" dirty="0">
                          <a:solidFill>
                            <a:schemeClr val="tx1"/>
                          </a:solidFill>
                          <a:effectLst/>
                        </a:rPr>
                        <a:t>th</a:t>
                      </a:r>
                      <a:r>
                        <a:rPr lang="en-US" sz="1200" dirty="0">
                          <a:solidFill>
                            <a:schemeClr val="tx1"/>
                          </a:solidFill>
                          <a:effectLst/>
                        </a:rPr>
                        <a:t> May 2023, please contact Student Record Office at 04 535341 or email to sonamchoden.sherubtse@rub.edu.bt.</a:t>
                      </a:r>
                      <a:endParaRPr lang="en-GB" sz="1200" dirty="0">
                        <a:solidFill>
                          <a:schemeClr val="tx1"/>
                        </a:solidFill>
                        <a:effectLst/>
                        <a:latin typeface="Calibri" panose="020F0502020204030204" pitchFamily="34" charset="0"/>
                        <a:ea typeface="Times New Roman" panose="02020603050405020304" pitchFamily="18" charset="0"/>
                        <a:cs typeface="Microsoft Himalaya" panose="01010100010101010101" pitchFamily="2" charset="0"/>
                      </a:endParaRPr>
                    </a:p>
                  </a:txBody>
                  <a:tcPr marL="52743" marR="52743" marT="0" marB="0">
                    <a:solidFill>
                      <a:schemeClr val="accent1">
                        <a:alpha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982363741"/>
                  </a:ext>
                </a:extLst>
              </a:tr>
            </a:tbl>
          </a:graphicData>
        </a:graphic>
      </p:graphicFrame>
    </p:spTree>
    <p:extLst>
      <p:ext uri="{BB962C8B-B14F-4D97-AF65-F5344CB8AC3E}">
        <p14:creationId xmlns:p14="http://schemas.microsoft.com/office/powerpoint/2010/main" val="523251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2190</Words>
  <Application>Microsoft Office PowerPoint</Application>
  <PresentationFormat>Widescreen</PresentationFormat>
  <Paragraphs>455</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Rounded MT Bold</vt:lpstr>
      <vt:lpstr>Calibri</vt:lpstr>
      <vt:lpstr>Calibri Light</vt:lpstr>
      <vt:lpstr>Microsoft Himalaya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KT</cp:lastModifiedBy>
  <cp:revision>35</cp:revision>
  <dcterms:created xsi:type="dcterms:W3CDTF">2023-02-14T03:38:26Z</dcterms:created>
  <dcterms:modified xsi:type="dcterms:W3CDTF">2023-02-17T12:11:41Z</dcterms:modified>
</cp:coreProperties>
</file>